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1" r:id="rId4"/>
    <p:sldId id="271" r:id="rId5"/>
    <p:sldId id="261" r:id="rId6"/>
    <p:sldId id="280" r:id="rId7"/>
    <p:sldId id="284" r:id="rId8"/>
    <p:sldId id="273" r:id="rId9"/>
    <p:sldId id="274" r:id="rId10"/>
    <p:sldId id="275" r:id="rId11"/>
    <p:sldId id="290" r:id="rId12"/>
    <p:sldId id="288" r:id="rId13"/>
    <p:sldId id="277" r:id="rId14"/>
    <p:sldId id="291" r:id="rId15"/>
    <p:sldId id="289" r:id="rId16"/>
    <p:sldId id="264" r:id="rId17"/>
    <p:sldId id="279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80728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DE10D"/>
              </a:gs>
              <a:gs pos="100000">
                <a:srgbClr val="FFFF00"/>
              </a:gs>
            </a:gsLst>
            <a:lin ang="54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0" y="-67320"/>
            <a:ext cx="91440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МИНИСТЕРСТВО СЕЛЬСКОГО ХОЗЯЙСТВА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И ПРОДОВОЛЬСТВИЯ РЕСПУБЛИКИ ТЫВА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608"/>
            <a:ext cx="611560" cy="84893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TextBox 4"/>
          <p:cNvSpPr txBox="1"/>
          <p:nvPr/>
        </p:nvSpPr>
        <p:spPr>
          <a:xfrm>
            <a:off x="323528" y="1412776"/>
            <a:ext cx="8568952" cy="3046988"/>
          </a:xfrm>
          <a:prstGeom prst="rect">
            <a:avLst/>
          </a:prstGeom>
          <a:solidFill>
            <a:srgbClr val="00B0F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Дорожная карта по созданию сельскохозяйственных потребительских кооперативов (</a:t>
            </a:r>
            <a:r>
              <a:rPr lang="ru-RU" sz="4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СПоКов</a:t>
            </a:r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3888" y="5805264"/>
            <a:ext cx="396044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Кызыл , декабрь 2017 г.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5264780"/>
            <a:ext cx="864096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Докладчик: главный специалист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Тюлюш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С.Д.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DE10D"/>
              </a:gs>
              <a:gs pos="100000">
                <a:srgbClr val="FFFF00"/>
              </a:gs>
            </a:gsLst>
            <a:lin ang="54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0" y="-67320"/>
            <a:ext cx="91440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МИНИСТЕРСТВО СЕЛЬСКОГО ХОЗЯЙСТВА</a:t>
            </a:r>
            <a:b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И ПРОДОВОЛЬСТВИЯ РЕСПУБЛИКИ ТЫВА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608"/>
            <a:ext cx="611560" cy="84893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0" name="TextBox 9"/>
          <p:cNvSpPr txBox="1"/>
          <p:nvPr/>
        </p:nvSpPr>
        <p:spPr>
          <a:xfrm>
            <a:off x="179512" y="2132856"/>
            <a:ext cx="4608512" cy="464742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ШАГ 1</a:t>
            </a:r>
          </a:p>
          <a:p>
            <a:pPr lvl="0"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Первым шагом к созданию кооператива является собрание (сходы граждан) его потенциальных членов, имеющих общие потребности и общую проблему, которое можно решить с помощью кооператива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60032" y="2132856"/>
            <a:ext cx="4104456" cy="397031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ШАГ 2</a:t>
            </a:r>
            <a:endParaRPr lang="ru-RU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Следующим шагом будет создание рабочей группы. Основная задача группы </a:t>
            </a:r>
            <a:r>
              <a:rPr lang="ru-RU" sz="28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сбор и анализ информации, имеющий к созданию и успешному функционированию кооператива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9512" y="980728"/>
            <a:ext cx="8784976" cy="792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Алгоритм создание сельскохозяйственного потребительского кооператива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2051720" y="177281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2" idx="0"/>
          </p:cNvCxnSpPr>
          <p:nvPr/>
        </p:nvCxnSpPr>
        <p:spPr>
          <a:xfrm>
            <a:off x="6876256" y="1772816"/>
            <a:ext cx="360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DE10D"/>
              </a:gs>
              <a:gs pos="100000">
                <a:srgbClr val="FFFF00"/>
              </a:gs>
            </a:gsLst>
            <a:lin ang="54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0" y="-67320"/>
            <a:ext cx="91440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МИНИСТЕРСТВО СЕЛЬСКОГО ХОЗЯЙСТВА</a:t>
            </a:r>
            <a:b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И ПРОДОВОЛЬСТВИЯ РЕСПУБЛИКИ ТЫВА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608"/>
            <a:ext cx="611560" cy="84893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0" name="TextBox 9"/>
          <p:cNvSpPr txBox="1"/>
          <p:nvPr/>
        </p:nvSpPr>
        <p:spPr>
          <a:xfrm>
            <a:off x="0" y="2132856"/>
            <a:ext cx="4788024" cy="483209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ШАГ 3</a:t>
            </a:r>
            <a:endParaRPr lang="ru-RU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 подготовки рабочей группы отчета созывается второе собрание  потенциальных членов кооператива. Основная задача </a:t>
            </a:r>
            <a:r>
              <a:rPr lang="ru-RU" sz="2800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убедить инициаторов и собравшихся в необходимости создания потребительского кооператива. </a:t>
            </a:r>
            <a:endParaRPr lang="ru-RU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60032" y="2132856"/>
            <a:ext cx="4283968" cy="483209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ШАГ 4</a:t>
            </a:r>
            <a:endParaRPr lang="ru-RU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Формирование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организационного комитета, который должен подготовить технико-экономическое обоснования деятельности и проект Устава, а также прием заявлений о вступлении в члены кооператива. </a:t>
            </a:r>
            <a:endParaRPr lang="ru-RU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9512" y="980728"/>
            <a:ext cx="8784976" cy="792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Алгоритм создание сельскохозяйственного потребительского кооператива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2051720" y="177281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2" idx="0"/>
          </p:cNvCxnSpPr>
          <p:nvPr/>
        </p:nvCxnSpPr>
        <p:spPr>
          <a:xfrm>
            <a:off x="6876256" y="1772816"/>
            <a:ext cx="12576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DE10D"/>
              </a:gs>
              <a:gs pos="100000">
                <a:srgbClr val="FFFF00"/>
              </a:gs>
            </a:gsLst>
            <a:lin ang="54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0" y="-67320"/>
            <a:ext cx="91440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МИНИСТЕРСТВО СЕЛЬСКОГО ХОЗЯЙСТВА</a:t>
            </a:r>
            <a:b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И ПРОДОВОЛЬСТВИЯ РЕСПУБЛИКИ ТЫВА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608"/>
            <a:ext cx="611560" cy="84893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" name="TextBox 8"/>
          <p:cNvSpPr txBox="1"/>
          <p:nvPr/>
        </p:nvSpPr>
        <p:spPr>
          <a:xfrm>
            <a:off x="5580112" y="2276872"/>
            <a:ext cx="3240360" cy="267765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2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ШАГ  6</a:t>
            </a:r>
            <a:endParaRPr lang="ru-RU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Проведение общего организационного собрания учредителей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членов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СПоКа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2276872"/>
            <a:ext cx="5112568" cy="440120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ШАГ 5</a:t>
            </a:r>
            <a:endParaRPr lang="ru-RU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 определения финансовых и иных источников деятельности кооператива организационный комитет проводит работу по реальному подбору потенциальных членов кооператива. Эта работа завершается приемом заявлений о вступлении в кооператив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9512" y="980728"/>
            <a:ext cx="8784976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Алгоритм создание сельскохозяйственного потребительского кооператива</a:t>
            </a:r>
            <a:endParaRPr lang="ru-RU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 стрелкой 26"/>
          <p:cNvCxnSpPr>
            <a:endCxn id="10" idx="0"/>
          </p:cNvCxnSpPr>
          <p:nvPr/>
        </p:nvCxnSpPr>
        <p:spPr>
          <a:xfrm>
            <a:off x="2699792" y="1484784"/>
            <a:ext cx="3600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9" idx="0"/>
          </p:cNvCxnSpPr>
          <p:nvPr/>
        </p:nvCxnSpPr>
        <p:spPr>
          <a:xfrm flipH="1">
            <a:off x="7200292" y="1484784"/>
            <a:ext cx="25202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DE10D"/>
              </a:gs>
              <a:gs pos="100000">
                <a:srgbClr val="FFFF00"/>
              </a:gs>
            </a:gsLst>
            <a:lin ang="54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0" y="-67320"/>
            <a:ext cx="91440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МИНИСТЕРСТВО СЕЛЬСКОГО ХОЗЯЙСТВА</a:t>
            </a:r>
            <a:b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И ПРОДОВОЛЬСТВИЯ РЕСПУБЛИКИ ТЫВА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608"/>
            <a:ext cx="611560" cy="84893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0" name="TextBox 9"/>
          <p:cNvSpPr txBox="1"/>
          <p:nvPr/>
        </p:nvSpPr>
        <p:spPr>
          <a:xfrm>
            <a:off x="179512" y="1628801"/>
            <a:ext cx="8712968" cy="507831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Повестка дня: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1.Принятие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члены сельскохозяйственного потребительского кооператива</a:t>
            </a:r>
            <a:endParaRPr lang="ru-RU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2.Утверждение Устава сельскохозяйственного потребительского кооператива</a:t>
            </a:r>
            <a:endParaRPr lang="ru-RU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3.Выборы Правления сельскохозяйственного потребительского кооператива</a:t>
            </a:r>
            <a:endParaRPr lang="ru-RU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4.Выборы Наблюдательного совета сельскохозяйственного потребительского кооператива</a:t>
            </a:r>
            <a:endParaRPr lang="ru-RU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5.Выборы Председателя сельскохозяйственного потребительского кооператива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9512" y="980728"/>
            <a:ext cx="8784976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Алгоритм создание сельскохозяйственного потребительского кооператива</a:t>
            </a:r>
            <a:endParaRPr lang="ru-RU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>
            <a:stCxn id="19" idx="2"/>
            <a:endCxn id="10" idx="0"/>
          </p:cNvCxnSpPr>
          <p:nvPr/>
        </p:nvCxnSpPr>
        <p:spPr>
          <a:xfrm flipH="1">
            <a:off x="4535996" y="1484784"/>
            <a:ext cx="36004" cy="144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DE10D"/>
              </a:gs>
              <a:gs pos="100000">
                <a:srgbClr val="FFFF00"/>
              </a:gs>
            </a:gsLst>
            <a:lin ang="54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0" y="-67320"/>
            <a:ext cx="91440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МИНИСТЕРСТВО СЕЛЬСКОГО ХОЗЯЙСТВА</a:t>
            </a:r>
            <a:b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И ПРОДОВОЛЬСТВИЯ РЕСПУБЛИКИ ТЫВА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608"/>
            <a:ext cx="611560" cy="84893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0" name="TextBox 9"/>
          <p:cNvSpPr txBox="1"/>
          <p:nvPr/>
        </p:nvSpPr>
        <p:spPr>
          <a:xfrm>
            <a:off x="179512" y="1628801"/>
            <a:ext cx="8712968" cy="464742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Повестка дня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Определение размера паевого фонда кооператива на момент создания и размеров обязательных паевых взносов членов-учредителей  сельскохозяйственного потребительского кооператива</a:t>
            </a:r>
            <a:endParaRPr lang="ru-RU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Открытие председателем сельскохозяйственного потребительского кооператива  расчетного счета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СПоКа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банке и внесения на него паевого взноса кооператива </a:t>
            </a:r>
            <a:endParaRPr lang="ru-RU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8. Далее следует подача вышеперечисленных документов в налоговую с заполнением Формы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11001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9512" y="980728"/>
            <a:ext cx="8784976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Алгоритм создание сельскохозяйственного потребительского кооператива</a:t>
            </a:r>
            <a:endParaRPr lang="ru-RU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>
            <a:stCxn id="19" idx="2"/>
            <a:endCxn id="10" idx="0"/>
          </p:cNvCxnSpPr>
          <p:nvPr/>
        </p:nvCxnSpPr>
        <p:spPr>
          <a:xfrm flipH="1">
            <a:off x="4535996" y="1484784"/>
            <a:ext cx="36004" cy="144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DE10D"/>
              </a:gs>
              <a:gs pos="100000">
                <a:srgbClr val="FFFF00"/>
              </a:gs>
            </a:gsLst>
            <a:lin ang="54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0" y="-67320"/>
            <a:ext cx="91440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МИНИСТЕРСТВО СЕЛЬСКОГО ХОЗЯЙСТВА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И ПРОДОВОЛЬСТВИЯ РЕСПУБЛИКИ ТЫВА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608"/>
            <a:ext cx="611560" cy="84893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681932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регистрации в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МРИ ФНС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аявление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переходе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СПоК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упрощенную систему налогообложения;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аявление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налоговую с заполнением Формы 11001 (последняя страница заверяется нотариусом).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3.Устав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2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экземплярах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4.Протокол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общего собрание кооператива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5.Договор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аренды с помещением ( гарантийное письмо, копия свидетельства регистрации права)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документы должны быть по отдельности прошиты, пронумерованы сдавать только оригинал.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836712"/>
            <a:ext cx="8784976" cy="8640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Алгоритм создание сельскохозяйственного потребительского кооператива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DE10D"/>
              </a:gs>
              <a:gs pos="100000">
                <a:srgbClr val="FFFF00"/>
              </a:gs>
            </a:gsLst>
            <a:lin ang="54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0" y="-67320"/>
            <a:ext cx="91440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МИНИСТЕРСТВО СЕЛЬСКОГО ХОЗЯЙСТВА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И ПРОДОВОЛЬСТВИЯ РЕСПУБЛИКИ ТЫВА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608"/>
            <a:ext cx="611560" cy="84893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654323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Реквизиты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оплаты госпошлины: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Наименование получателя платежа: МРИ ФНС России № 1 по РТ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Налоговый орган ИНН 1701037770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счета получателя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платежа:</a:t>
            </a:r>
            <a:endPara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40101810900000010001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Наименование банка: ГРКЦ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Нацбанка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Банка БИК 049304001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Наименование платежа: Государственная пошлина на регистрацию юр.лица.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Код бюджетной классификации: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7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18210807010011000110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4000 рублей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836712"/>
            <a:ext cx="8784976" cy="8640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Алгоритм создание сельскохозяйственного потребительского кооператива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DE10D"/>
              </a:gs>
              <a:gs pos="100000">
                <a:srgbClr val="FFFF00"/>
              </a:gs>
            </a:gsLst>
            <a:lin ang="54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0" y="-67320"/>
            <a:ext cx="91440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МИНИСТЕРСТВО СЕЛЬСКОГО ХОЗЯЙСТВА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И ПРОДОВОЛЬСТВИЯ РЕСПУБЛИКИ ТЫВА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608"/>
            <a:ext cx="611560" cy="84893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856051"/>
            <a:ext cx="914400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ткрытия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расчетного счета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банке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1. Паспорт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2.Свидетельство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ОГРН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3.Свидетельство ИНН 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	4.Приказ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назначении председателя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оригинал) 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Устав 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Налоговая декларация, справка об отсутствии 	задолженности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ФНС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Для открытие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счета требуется -2500 рублей.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baseline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изготовление печати потребуется -750 рублей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908720"/>
            <a:ext cx="8784976" cy="8640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Алгоритм создание сельскохозяйственного потребительского кооператива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DE10D"/>
              </a:gs>
              <a:gs pos="100000">
                <a:srgbClr val="FFFF00"/>
              </a:gs>
            </a:gsLst>
            <a:lin ang="54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0" y="-67320"/>
            <a:ext cx="91440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МИНИСТЕРСТВО СЕЛЬСКОГО ХОЗЯЙСТВА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И ПРОДОВОЛЬСТВИЯ РЕСПУБЛИКИ ТЫВА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608"/>
            <a:ext cx="611560" cy="84893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Прямоугольник 4"/>
          <p:cNvSpPr/>
          <p:nvPr/>
        </p:nvSpPr>
        <p:spPr>
          <a:xfrm>
            <a:off x="1043608" y="1772816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DE10D"/>
              </a:gs>
              <a:gs pos="100000">
                <a:srgbClr val="FFFF00"/>
              </a:gs>
            </a:gsLst>
            <a:lin ang="54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0" y="-67320"/>
            <a:ext cx="91440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МИНИСТЕРСТВО СЕЛЬСКОГО ХОЗЯЙСТВА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И ПРОДОВОЛЬСТВИЯ РЕСПУБЛИКИ ТЫВА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608"/>
            <a:ext cx="611560" cy="84893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Прямоугольник 4"/>
          <p:cNvSpPr/>
          <p:nvPr/>
        </p:nvSpPr>
        <p:spPr>
          <a:xfrm>
            <a:off x="251520" y="908720"/>
            <a:ext cx="88924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Правовую основу создания и эффективной деятельности потребительских кооперативов составляет Федеральный закон «О сельскохозяйственной кооперации» от 08.12.1995 № 193-ФЗ.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2708920"/>
          <a:ext cx="8964488" cy="3600400"/>
        </p:xfrm>
        <a:graphic>
          <a:graphicData uri="http://schemas.openxmlformats.org/drawingml/2006/table">
            <a:tbl>
              <a:tblPr/>
              <a:tblGrid>
                <a:gridCol w="4612762"/>
                <a:gridCol w="4351726"/>
              </a:tblGrid>
              <a:tr h="65142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Вид кооператива</a:t>
                      </a:r>
                      <a:endParaRPr lang="ru-RU" sz="2800" dirty="0">
                        <a:solidFill>
                          <a:srgbClr val="7030A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5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Производственный (СПК)</a:t>
                      </a:r>
                      <a:endParaRPr lang="ru-RU" sz="2800" dirty="0">
                        <a:solidFill>
                          <a:srgbClr val="7030A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Потребительский (</a:t>
                      </a:r>
                      <a:r>
                        <a:rPr lang="ru-RU" sz="28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СПоК</a:t>
                      </a:r>
                      <a:r>
                        <a:rPr lang="ru-RU" sz="2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800" dirty="0">
                        <a:solidFill>
                          <a:srgbClr val="7030A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3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1. Производственный кооператив создан гражданами для </a:t>
                      </a:r>
                      <a:r>
                        <a:rPr lang="ru-RU" sz="2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производства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сельхозпродукции</a:t>
                      </a:r>
                      <a:endParaRPr lang="ru-RU" sz="24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1. Потребительский кооператив создан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гражданами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и (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или)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юридическими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лицами</a:t>
                      </a:r>
                      <a:endParaRPr lang="ru-RU" sz="24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DE10D"/>
              </a:gs>
              <a:gs pos="100000">
                <a:srgbClr val="FFFF00"/>
              </a:gs>
            </a:gsLst>
            <a:lin ang="54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0" y="-67320"/>
            <a:ext cx="91440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МИНИСТЕРСТВО СЕЛЬСКОГО ХОЗЯЙСТВА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И ПРОДОВОЛЬСТВИЯ РЕСПУБЛИКИ ТЫВА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608"/>
            <a:ext cx="611560" cy="84893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7016" y="908720"/>
          <a:ext cx="8677472" cy="5672589"/>
        </p:xfrm>
        <a:graphic>
          <a:graphicData uri="http://schemas.openxmlformats.org/drawingml/2006/table">
            <a:tbl>
              <a:tblPr/>
              <a:tblGrid>
                <a:gridCol w="4465075"/>
                <a:gridCol w="4212397"/>
              </a:tblGrid>
              <a:tr h="93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Производственный (СПК)</a:t>
                      </a:r>
                      <a:endParaRPr lang="ru-RU" sz="2800" dirty="0">
                        <a:solidFill>
                          <a:srgbClr val="7030A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Потребительский (</a:t>
                      </a:r>
                      <a:r>
                        <a:rPr lang="ru-RU" sz="2800" b="1" dirty="0" err="1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СПоК</a:t>
                      </a:r>
                      <a:r>
                        <a:rPr lang="ru-RU" sz="2800" b="1" dirty="0">
                          <a:solidFill>
                            <a:srgbClr val="7030A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800" dirty="0">
                        <a:solidFill>
                          <a:srgbClr val="7030A0"/>
                        </a:solidFill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2.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Каждый</a:t>
                      </a:r>
                      <a:r>
                        <a:rPr lang="ru-RU" sz="2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член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производственного кооператива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 лично трудится в нем</a:t>
                      </a:r>
                      <a:endParaRPr lang="ru-RU" sz="2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2. Обязательное участие членов потребительского кооператива в его хозяйственной деятельности</a:t>
                      </a:r>
                      <a:endParaRPr lang="ru-RU" sz="2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9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3. Производственный кооператив является коммерческой организацией </a:t>
                      </a:r>
                      <a:endParaRPr lang="ru-RU" sz="2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3. Потребительский кооператив является некоммерческой организацией</a:t>
                      </a:r>
                      <a:endParaRPr lang="ru-RU" sz="2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DE10D"/>
              </a:gs>
              <a:gs pos="100000">
                <a:srgbClr val="FFFF00"/>
              </a:gs>
            </a:gsLst>
            <a:lin ang="54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0" y="-67320"/>
            <a:ext cx="91440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МИНИСТЕРСТВО СЕЛЬСКОГО ХОЗЯЙСТВА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И ПРОДОВОЛЬСТВИЯ РЕСПУБЛИКИ ТЫВА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608"/>
            <a:ext cx="611560" cy="84893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765975"/>
          <a:ext cx="8964488" cy="6092025"/>
        </p:xfrm>
        <a:graphic>
          <a:graphicData uri="http://schemas.openxmlformats.org/drawingml/2006/table">
            <a:tbl>
              <a:tblPr/>
              <a:tblGrid>
                <a:gridCol w="4649883"/>
                <a:gridCol w="4314605"/>
              </a:tblGrid>
              <a:tr h="1937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4. Число членов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кооператива должно быть не менее пяти граждан</a:t>
                      </a:r>
                      <a:endParaRPr lang="ru-RU" sz="2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4.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  <a:r>
                        <a:rPr lang="ru-RU" sz="2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членов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кооператива</a:t>
                      </a:r>
                      <a:r>
                        <a:rPr lang="ru-RU" sz="28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должно 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быть не менее двух юридических лиц или пяти </a:t>
                      </a:r>
                      <a:r>
                        <a:rPr lang="ru-RU" sz="2800" dirty="0" smtClean="0">
                          <a:latin typeface="Times New Roman"/>
                          <a:ea typeface="Times New Roman"/>
                          <a:cs typeface="Times New Roman"/>
                        </a:rPr>
                        <a:t>граждан</a:t>
                      </a:r>
                      <a:endParaRPr lang="ru-RU" sz="2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83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5. Не менее 50% объема работ в производственном кооперативе должно выполняться его членами</a:t>
                      </a:r>
                      <a:endParaRPr lang="ru-RU" sz="2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5. Не менее 50% объема работ (услуг), выполняемых потребительскими кооперативами должно выполняться для своих членов</a:t>
                      </a:r>
                      <a:endParaRPr lang="ru-RU" sz="28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DE10D"/>
              </a:gs>
              <a:gs pos="100000">
                <a:srgbClr val="FFFF00"/>
              </a:gs>
            </a:gsLst>
            <a:lin ang="54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0" y="-67320"/>
            <a:ext cx="91440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МИНИСТЕРСТВО СЕЛЬСКОГО ХОЗЯЙСТВА</a:t>
            </a:r>
            <a:br>
              <a:rPr kumimoji="0" lang="ru-RU" sz="1600" b="1" i="0" u="none" strike="noStrike" kern="1200" cap="none" spc="0" normalizeH="0" baseline="0" noProof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И ПРОДОВОЛЬСТВИЯ РЕСПУБЛИКИ ТЫВА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608"/>
            <a:ext cx="611560" cy="84893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1515707"/>
            <a:ext cx="9144000" cy="138499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ea typeface="TimesNewRomanPSMT"/>
                <a:cs typeface="Times New Roman" pitchFamily="18" charset="0"/>
              </a:rPr>
              <a:t>1.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К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перерабатывающим кооперативам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 относятся потребительские кооперативы, занимающиеся переработкой сельскохозяйственной продукции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908720"/>
            <a:ext cx="8568952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Виды потребительских кооперативов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3356992"/>
            <a:ext cx="2232248" cy="95410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Мясные продукты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19872" y="3356992"/>
            <a:ext cx="2160240" cy="95410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Молочные продукты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32240" y="3429000"/>
            <a:ext cx="1944216" cy="95410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Рыбные продукты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4941168"/>
            <a:ext cx="2592288" cy="95410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Хлебобулочные изделия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5816" y="4941168"/>
            <a:ext cx="3600400" cy="95410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Овощные и плодово-ягодные продукты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88224" y="4941168"/>
            <a:ext cx="2376264" cy="95410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Лесо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пило материалы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2051720" y="29249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4427984" y="285293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7812360" y="292494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796136" y="2924944"/>
            <a:ext cx="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6660232" y="2924944"/>
            <a:ext cx="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395536" y="2924944"/>
            <a:ext cx="0" cy="20882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DE10D"/>
              </a:gs>
              <a:gs pos="100000">
                <a:srgbClr val="FFFF00"/>
              </a:gs>
            </a:gsLst>
            <a:lin ang="54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0" y="-67320"/>
            <a:ext cx="91440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МИНИСТЕРСТВО СЕЛЬСКОГО ХОЗЯЙСТВА</a:t>
            </a:r>
            <a:br>
              <a:rPr kumimoji="0" lang="ru-RU" sz="1600" b="1" i="0" u="none" strike="noStrike" kern="1200" cap="none" spc="0" normalizeH="0" baseline="0" noProof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И ПРОДОВОЛЬСТВИЯ РЕСПУБЛИКИ ТЫВА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608"/>
            <a:ext cx="611560" cy="84893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Прямоугольник 5"/>
          <p:cNvSpPr/>
          <p:nvPr/>
        </p:nvSpPr>
        <p:spPr>
          <a:xfrm>
            <a:off x="179512" y="908720"/>
            <a:ext cx="8568952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Виды потребительских кооперативов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512" y="1844824"/>
            <a:ext cx="8784976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Сбытовые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(торговые) кооперативы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осуществляют: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9512" y="2780928"/>
            <a:ext cx="3312368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Хранение и сортировка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35896" y="2780928"/>
            <a:ext cx="2160240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Сушка и мойка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75648" y="2780928"/>
            <a:ext cx="3168352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Расфасовка и упаковка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91680" y="3573016"/>
            <a:ext cx="2555776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ранспортировка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48064" y="3573016"/>
            <a:ext cx="3312368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Изучение рынка сбыта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19872" y="4221088"/>
            <a:ext cx="2699792" cy="120032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Организуют рекламу указанной продукции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1907704" y="242088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7524328" y="249289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644008" y="249289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563888" y="2348880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868144" y="2348880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4860032" y="2420888"/>
            <a:ext cx="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DE10D"/>
              </a:gs>
              <a:gs pos="100000">
                <a:srgbClr val="FFFF00"/>
              </a:gs>
            </a:gsLst>
            <a:lin ang="54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0" y="-67320"/>
            <a:ext cx="91440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МИНИСТЕРСТВО СЕЛЬСКОГО ХОЗЯЙСТВА</a:t>
            </a:r>
            <a:b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И ПРОДОВОЛЬСТВИЯ РЕСПУБЛИКИ ТЫВА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608"/>
            <a:ext cx="611560" cy="84893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51520" y="1667563"/>
            <a:ext cx="8568952" cy="95410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Обслуживающие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кооперативы осуществляют услуги: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908720"/>
            <a:ext cx="8784976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Виды потребительских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кооперативов</a:t>
            </a:r>
            <a:endParaRPr lang="ru-RU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1800" y="4149080"/>
            <a:ext cx="3456384" cy="95410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машинотракторных станций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3528" y="3140968"/>
            <a:ext cx="2448272" cy="5232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ранспортные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63888" y="3140968"/>
            <a:ext cx="1944216" cy="5232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емонтные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00192" y="3140968"/>
            <a:ext cx="2376264" cy="52322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строительные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1403648" y="270892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524328" y="270892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499992" y="270892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347864" y="2708920"/>
            <a:ext cx="0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DE10D"/>
              </a:gs>
              <a:gs pos="100000">
                <a:srgbClr val="FFFF00"/>
              </a:gs>
            </a:gsLst>
            <a:lin ang="54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0" y="-67320"/>
            <a:ext cx="91440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МИНИСТЕРСТВО СЕЛЬСКОГО ХОЗЯЙСТВА</a:t>
            </a:r>
            <a:b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И ПРОДОВОЛЬСТВИЯ РЕСПУБЛИКИ ТЫВА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608"/>
            <a:ext cx="611560" cy="84893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95536" y="1880828"/>
            <a:ext cx="8280920" cy="52322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Кредитные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кооперативы осуществляют услуги: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052736"/>
            <a:ext cx="8784976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Виды потребительских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кооперативов</a:t>
            </a:r>
            <a:endParaRPr lang="ru-RU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03648" y="2996952"/>
            <a:ext cx="6264696" cy="138499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выдаче займов и сбережению денежных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средств членам кооператива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другие работы и услуги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Прямая со стрелкой 43"/>
          <p:cNvCxnSpPr>
            <a:stCxn id="9217" idx="2"/>
            <a:endCxn id="13" idx="0"/>
          </p:cNvCxnSpPr>
          <p:nvPr/>
        </p:nvCxnSpPr>
        <p:spPr>
          <a:xfrm>
            <a:off x="4535996" y="2404048"/>
            <a:ext cx="0" cy="5929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CDE10D"/>
              </a:gs>
              <a:gs pos="100000">
                <a:srgbClr val="FFFF00"/>
              </a:gs>
            </a:gsLst>
            <a:lin ang="5400000" scaled="0"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0" y="-67320"/>
            <a:ext cx="9144000" cy="980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МИНИСТЕРСТВО СЕЛЬСКОГО ХОЗЯЙСТВА</a:t>
            </a:r>
            <a:b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007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И ПРОДОВОЛЬСТВИЯ РЕСПУБЛИКИ ТЫВА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7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Объект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608"/>
            <a:ext cx="611560" cy="84893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79512" y="1469975"/>
            <a:ext cx="8784976" cy="95410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Снабженческие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кооперативы образуются в целях закупки и продажи средств производства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908720"/>
            <a:ext cx="8568952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Виды деятельности коопераций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7624" y="5229200"/>
            <a:ext cx="5544616" cy="95410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Поставка  нефтепродуктов,  запасных частей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20272" y="3140968"/>
            <a:ext cx="1944216" cy="181588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поставки семян, молодняка скота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3068960"/>
            <a:ext cx="2232248" cy="138499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оставка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удобрений и кормов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31840" y="3140968"/>
            <a:ext cx="3168352" cy="95410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закуп молока и мяса у населения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1259632" y="234888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9" idx="0"/>
          </p:cNvCxnSpPr>
          <p:nvPr/>
        </p:nvCxnSpPr>
        <p:spPr>
          <a:xfrm>
            <a:off x="7956376" y="2420888"/>
            <a:ext cx="3600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217" idx="2"/>
          </p:cNvCxnSpPr>
          <p:nvPr/>
        </p:nvCxnSpPr>
        <p:spPr>
          <a:xfrm>
            <a:off x="4572000" y="2424082"/>
            <a:ext cx="0" cy="7168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699792" y="2420888"/>
            <a:ext cx="0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813</TotalTime>
  <Words>777</Words>
  <Application>Microsoft Office PowerPoint</Application>
  <PresentationFormat>Экран (4:3)</PresentationFormat>
  <Paragraphs>125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Proverka</dc:creator>
  <cp:lastModifiedBy>zagot</cp:lastModifiedBy>
  <cp:revision>123</cp:revision>
  <dcterms:created xsi:type="dcterms:W3CDTF">2017-12-12T03:13:23Z</dcterms:created>
  <dcterms:modified xsi:type="dcterms:W3CDTF">2017-12-15T03:01:06Z</dcterms:modified>
</cp:coreProperties>
</file>