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1" r:id="rId4"/>
    <p:sldId id="271" r:id="rId5"/>
    <p:sldId id="261" r:id="rId6"/>
    <p:sldId id="280" r:id="rId7"/>
    <p:sldId id="284" r:id="rId8"/>
    <p:sldId id="273" r:id="rId9"/>
    <p:sldId id="274" r:id="rId10"/>
    <p:sldId id="275" r:id="rId11"/>
    <p:sldId id="290" r:id="rId12"/>
    <p:sldId id="288" r:id="rId13"/>
    <p:sldId id="277" r:id="rId14"/>
    <p:sldId id="291" r:id="rId15"/>
    <p:sldId id="289" r:id="rId16"/>
    <p:sldId id="264" r:id="rId17"/>
    <p:sldId id="279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TextBox 4"/>
          <p:cNvSpPr txBox="1"/>
          <p:nvPr/>
        </p:nvSpPr>
        <p:spPr>
          <a:xfrm>
            <a:off x="323528" y="1412776"/>
            <a:ext cx="8568952" cy="304698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Дорожная карта по созданию сельскохозяйственных потребительских кооперативов (</a:t>
            </a:r>
            <a:r>
              <a:rPr lang="ru-RU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СПоКов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3888" y="5805264"/>
            <a:ext cx="396044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Кызыл , декабрь 2017 г.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5264780"/>
            <a:ext cx="864096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главный специалист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Тюлюш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С.Д.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TextBox 9"/>
          <p:cNvSpPr txBox="1"/>
          <p:nvPr/>
        </p:nvSpPr>
        <p:spPr>
          <a:xfrm>
            <a:off x="179512" y="2132856"/>
            <a:ext cx="4608512" cy="46474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ШАГ 1</a:t>
            </a:r>
          </a:p>
          <a:p>
            <a:pPr lvl="0"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Первым шагом к созданию кооператива является собрание (сходы граждан) его потенциальных членов, имеющих общие потребности и общую проблему, которое можно решить с помощью кооператива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32" y="2132856"/>
            <a:ext cx="4104456" cy="39703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2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Следующим шагом будет создание рабочей группы. Основная задача группы 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сбор и анализ информации, имеющий к созданию и успешному функционированию кооператива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980728"/>
            <a:ext cx="8784976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2051720" y="17728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2" idx="0"/>
          </p:cNvCxnSpPr>
          <p:nvPr/>
        </p:nvCxnSpPr>
        <p:spPr>
          <a:xfrm>
            <a:off x="6876256" y="1772816"/>
            <a:ext cx="360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TextBox 9"/>
          <p:cNvSpPr txBox="1"/>
          <p:nvPr/>
        </p:nvSpPr>
        <p:spPr>
          <a:xfrm>
            <a:off x="0" y="2132856"/>
            <a:ext cx="4788024" cy="483209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3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подготовки рабочей группы отчета созывается второе собрание  потенциальных членов кооператива. Основная задача </a:t>
            </a: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убедить инициаторов и собравшихся в необходимости создания потребительского кооператива. 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32" y="2132856"/>
            <a:ext cx="4283968" cy="483209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4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Формирование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организационного комитета, который должен подготовить технико-экономическое обоснования деятельности и проект Устава, а также прием заявлений о вступлении в члены кооператива. 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980728"/>
            <a:ext cx="8784976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2051720" y="17728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2" idx="0"/>
          </p:cNvCxnSpPr>
          <p:nvPr/>
        </p:nvCxnSpPr>
        <p:spPr>
          <a:xfrm>
            <a:off x="6876256" y="1772816"/>
            <a:ext cx="12576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" name="TextBox 8"/>
          <p:cNvSpPr txBox="1"/>
          <p:nvPr/>
        </p:nvSpPr>
        <p:spPr>
          <a:xfrm>
            <a:off x="5580112" y="2276872"/>
            <a:ext cx="3240360" cy="267765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2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 6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общего организационного собрания учредителей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членов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СПоКа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276872"/>
            <a:ext cx="5112568" cy="440120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 5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определения финансовых и иных источников деятельности кооператива организационный комитет проводит работу по реальному подбору потенциальных членов кооператива. Эта работа завершается приемом заявлений о вступлении в кооператив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980728"/>
            <a:ext cx="878497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>
            <a:endCxn id="10" idx="0"/>
          </p:cNvCxnSpPr>
          <p:nvPr/>
        </p:nvCxnSpPr>
        <p:spPr>
          <a:xfrm>
            <a:off x="2699792" y="1484784"/>
            <a:ext cx="360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9" idx="0"/>
          </p:cNvCxnSpPr>
          <p:nvPr/>
        </p:nvCxnSpPr>
        <p:spPr>
          <a:xfrm flipH="1">
            <a:off x="7200292" y="1484784"/>
            <a:ext cx="25202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TextBox 9"/>
          <p:cNvSpPr txBox="1"/>
          <p:nvPr/>
        </p:nvSpPr>
        <p:spPr>
          <a:xfrm>
            <a:off x="179512" y="1628801"/>
            <a:ext cx="871296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Повестка дня: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1.Принятие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члены сельскохозяйственного потребительского кооператива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2.Утверждение Устава сельскохозяйственного потребительского кооператива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3.Выборы Правления сельскохозяйственного потребительского кооператива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4.Выборы Наблюдательного совета сельскохозяйственного потребительского кооператива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5.Выборы Председателя сельскохозяйственного потребительского кооператива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980728"/>
            <a:ext cx="878497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19" idx="2"/>
            <a:endCxn id="10" idx="0"/>
          </p:cNvCxnSpPr>
          <p:nvPr/>
        </p:nvCxnSpPr>
        <p:spPr>
          <a:xfrm flipH="1">
            <a:off x="4535996" y="1484784"/>
            <a:ext cx="36004" cy="144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TextBox 9"/>
          <p:cNvSpPr txBox="1"/>
          <p:nvPr/>
        </p:nvSpPr>
        <p:spPr>
          <a:xfrm>
            <a:off x="179512" y="1628801"/>
            <a:ext cx="8712968" cy="46474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Повестка дня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Определение размера паевого фонда кооператива на момент создания и размеров обязательных паевых взносов членов-учредителей  сельскохозяйственного потребительского кооператива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Открытие председателем сельскохозяйственного потребительского кооператива  расчетного счета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банке и внесения на него паевого взноса кооператива 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8. Далее следует подача вышеперечисленных документов в налоговую с заполнением Формы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11001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980728"/>
            <a:ext cx="878497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19" idx="2"/>
            <a:endCxn id="10" idx="0"/>
          </p:cNvCxnSpPr>
          <p:nvPr/>
        </p:nvCxnSpPr>
        <p:spPr>
          <a:xfrm flipH="1">
            <a:off x="4535996" y="1484784"/>
            <a:ext cx="36004" cy="144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681932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регистрации 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МРИ ФНС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аявление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переходе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упрощенную систему налогообложения;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аявление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налоговую с заполнением Формы 11001 (последняя страница заверяется нотариусом).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3.Устав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экземплярах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4.Протокол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общего собрание кооператива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5.Договор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аренды с помещением ( гарантийное письмо, копия свидетельства регистрации права)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документы должны быть по отдельности прошиты, пронумерованы сдавать только оригинал.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836712"/>
            <a:ext cx="8784976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654323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Реквизиты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оплаты госпошлины: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Наименование получателя платежа: МРИ ФНС России № 1 по РТ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Налоговый орган ИНН 1701037770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счета получателя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платежа: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40101810900000010001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Наименование банка: ГРКЦ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Нацбанка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Банка БИК 049304001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Наименование платежа: Государственная пошлина на регистрацию юр.лица.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 бюджетной классификации: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18210807010011000110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4000 рублей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836712"/>
            <a:ext cx="8784976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856051"/>
            <a:ext cx="91440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ткрытия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расчетного счета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банке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 Паспорт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2.Свидетельство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ОГРН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3.Свидетельство ИНН 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4.Приказ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назначении председателя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оригинал) 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Устав 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Налоговая декларация, справка об отсутствии 	задолженности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ФНС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Для открытие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счета требуется -2500 рублей.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изготовление печати потребуется -750 рублей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908720"/>
            <a:ext cx="8784976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создание сельскохозяйственного потребительского кооператива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Прямоугольник 4"/>
          <p:cNvSpPr/>
          <p:nvPr/>
        </p:nvSpPr>
        <p:spPr>
          <a:xfrm>
            <a:off x="1043608" y="1772816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Прямоугольник 4"/>
          <p:cNvSpPr/>
          <p:nvPr/>
        </p:nvSpPr>
        <p:spPr>
          <a:xfrm>
            <a:off x="251520" y="908720"/>
            <a:ext cx="8892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Правовую основу создания и эффективной деятельности потребительских кооперативов составляет Федеральный закон «О сельскохозяйственной кооперации» от 08.12.1995 № 193-ФЗ.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708920"/>
          <a:ext cx="8964488" cy="3600400"/>
        </p:xfrm>
        <a:graphic>
          <a:graphicData uri="http://schemas.openxmlformats.org/drawingml/2006/table">
            <a:tbl>
              <a:tblPr/>
              <a:tblGrid>
                <a:gridCol w="4612762"/>
                <a:gridCol w="4351726"/>
              </a:tblGrid>
              <a:tr h="6514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 кооператива</a:t>
                      </a:r>
                      <a:endParaRPr lang="ru-RU" sz="2800" dirty="0">
                        <a:solidFill>
                          <a:srgbClr val="7030A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Производственный (СПК)</a:t>
                      </a:r>
                      <a:endParaRPr lang="ru-RU" sz="2800" dirty="0">
                        <a:solidFill>
                          <a:srgbClr val="7030A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Потребительский (</a:t>
                      </a:r>
                      <a:r>
                        <a:rPr lang="ru-RU" sz="2800" b="1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СПоК</a:t>
                      </a: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800" dirty="0">
                        <a:solidFill>
                          <a:srgbClr val="7030A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 Производственный кооператив создан гражданами для 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производства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сельхозпродукции</a:t>
                      </a:r>
                      <a:endParaRPr lang="ru-RU" sz="2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 Потребительский кооператив создан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гражданами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 (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или)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юридическими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лицами</a:t>
                      </a:r>
                      <a:endParaRPr lang="ru-RU" sz="2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7016" y="908720"/>
          <a:ext cx="8677472" cy="5672589"/>
        </p:xfrm>
        <a:graphic>
          <a:graphicData uri="http://schemas.openxmlformats.org/drawingml/2006/table">
            <a:tbl>
              <a:tblPr/>
              <a:tblGrid>
                <a:gridCol w="4465075"/>
                <a:gridCol w="4212397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Производственный (СПК)</a:t>
                      </a:r>
                      <a:endParaRPr lang="ru-RU" sz="2800" dirty="0">
                        <a:solidFill>
                          <a:srgbClr val="7030A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Потребительский (</a:t>
                      </a:r>
                      <a:r>
                        <a:rPr lang="ru-RU" sz="2800" b="1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СПоК</a:t>
                      </a: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800" dirty="0">
                        <a:solidFill>
                          <a:srgbClr val="7030A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1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Каждый</a:t>
                      </a:r>
                      <a:r>
                        <a:rPr lang="ru-RU" sz="2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член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производственного кооператива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 лично трудится в нем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2. Обязательное участие членов потребительского кооператива в его хозяйственной деятельности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3. Производственный кооператив является коммерческой организацией 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3. Потребительский кооператив является некоммерческой организацией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65975"/>
          <a:ext cx="8964488" cy="6092025"/>
        </p:xfrm>
        <a:graphic>
          <a:graphicData uri="http://schemas.openxmlformats.org/drawingml/2006/table">
            <a:tbl>
              <a:tblPr/>
              <a:tblGrid>
                <a:gridCol w="4649883"/>
                <a:gridCol w="4314605"/>
              </a:tblGrid>
              <a:tr h="193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4. Число членов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кооператива должно быть не менее пяти граждан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r>
                        <a:rPr lang="ru-RU" sz="2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членов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кооператива</a:t>
                      </a:r>
                      <a:r>
                        <a:rPr lang="ru-RU" sz="2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должно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быть не менее двух юридических лиц или пяти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граждан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8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5. Не менее 50% объема работ в производственном кооперативе должно выполняться его членами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5. Не менее 50% объема работ (услуг), выполняемых потребительскими кооперативами должно выполняться для своих членов</a:t>
                      </a:r>
                      <a:endParaRPr lang="ru-RU" sz="28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МИНИСТЕРСТВО СЕЛЬСКОГО ХОЗЯЙСТВА</a:t>
            </a:r>
            <a:b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И ПРОДОВОЛЬСТВИЯ РЕСПУБЛИКИ ТЫВА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515707"/>
            <a:ext cx="9144000" cy="138499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TimesNewRomanPSMT"/>
                <a:cs typeface="Times New Roman" pitchFamily="18" charset="0"/>
              </a:rPr>
              <a:t>1.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К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перерабатывающим кооперативам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относятся потребительские кооперативы, занимающиеся переработкой сельскохозяйственной продукции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908720"/>
            <a:ext cx="856895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потребительских кооперативов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356992"/>
            <a:ext cx="2232248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Мясные продукты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19872" y="3356992"/>
            <a:ext cx="2160240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Молочные продукты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3429000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Рыбные продукты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4941168"/>
            <a:ext cx="2592288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Хлебобулочные изделия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5816" y="4941168"/>
            <a:ext cx="3600400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Овощные и плодово-ягодные продукты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8224" y="4941168"/>
            <a:ext cx="2376264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Лесо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пило материалы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205172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4427984" y="285293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812360" y="292494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796136" y="2924944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6660232" y="2924944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395536" y="2924944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МИНИСТЕРСТВО СЕЛЬСКОГО ХОЗЯЙСТВА</a:t>
            </a:r>
            <a:b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И ПРОДОВОЛЬСТВИЯ РЕСПУБЛИКИ ТЫВА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6" name="Прямоугольник 5"/>
          <p:cNvSpPr/>
          <p:nvPr/>
        </p:nvSpPr>
        <p:spPr>
          <a:xfrm>
            <a:off x="179512" y="908720"/>
            <a:ext cx="856895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потребительских кооперативов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844824"/>
            <a:ext cx="878497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Сбытовые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(торговые) кооперативы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осуществляют: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512" y="2780928"/>
            <a:ext cx="3312368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Хранение и сортировка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2780928"/>
            <a:ext cx="216024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Сушка и мойка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75648" y="2780928"/>
            <a:ext cx="3168352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Расфасовка и упаковка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1680" y="3573016"/>
            <a:ext cx="255577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ранспортировка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3573016"/>
            <a:ext cx="3312368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рынка сбыта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19872" y="4221088"/>
            <a:ext cx="269979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Организуют рекламу указанной продукции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1907704" y="24208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524328" y="24928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644008" y="24928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563888" y="2348880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868144" y="2348880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860032" y="242088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1520" y="1667563"/>
            <a:ext cx="8568952" cy="95410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Обслуживающие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кооперативы осуществляют услуги: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908720"/>
            <a:ext cx="8784976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потребительских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кооперативов</a:t>
            </a:r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4149080"/>
            <a:ext cx="3456384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машинотракторных станций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528" y="3140968"/>
            <a:ext cx="2448272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ранспортные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63888" y="3140968"/>
            <a:ext cx="1944216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емонтные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3140968"/>
            <a:ext cx="2376264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строительные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403648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524328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499992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347864" y="2708920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5536" y="1880828"/>
            <a:ext cx="8280920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Кредитные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кооперативы осуществляют услуги: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052736"/>
            <a:ext cx="878497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потребительских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кооперативов</a:t>
            </a:r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3648" y="2996952"/>
            <a:ext cx="6264696" cy="138499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выдаче займов и сбережению денежных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 членам кооператива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другие работы и услуги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 стрелкой 43"/>
          <p:cNvCxnSpPr>
            <a:stCxn id="9217" idx="2"/>
            <a:endCxn id="13" idx="0"/>
          </p:cNvCxnSpPr>
          <p:nvPr/>
        </p:nvCxnSpPr>
        <p:spPr>
          <a:xfrm>
            <a:off x="4535996" y="2404048"/>
            <a:ext cx="0" cy="592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CDE10D"/>
              </a:gs>
              <a:gs pos="100000">
                <a:srgbClr val="FFFF00"/>
              </a:gs>
            </a:gsLst>
            <a:lin ang="54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0" y="-6732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МИНИСТЕРСТВО СЕЛЬСКОГО ХОЗЯЙСТВА</a:t>
            </a:r>
            <a:b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ПРОДОВОЛЬСТВИЯ РЕСПУБЛИКИ ТЫВА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08"/>
            <a:ext cx="611560" cy="8489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79512" y="1469975"/>
            <a:ext cx="8784976" cy="95410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Снабженческие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кооперативы образуются в целях закупки и продажи средств производства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908720"/>
            <a:ext cx="8568952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деятельности коопераций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5229200"/>
            <a:ext cx="5544616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Поставка  нефтепродуктов,  запасных частей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20272" y="3140968"/>
            <a:ext cx="1944216" cy="181588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поставки семян, молодняка скота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068960"/>
            <a:ext cx="2232248" cy="138499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оставка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удобрений и кормов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31840" y="3140968"/>
            <a:ext cx="3168352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закуп молока и мяса у населения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259632" y="234888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9" idx="0"/>
          </p:cNvCxnSpPr>
          <p:nvPr/>
        </p:nvCxnSpPr>
        <p:spPr>
          <a:xfrm>
            <a:off x="7956376" y="2420888"/>
            <a:ext cx="360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217" idx="2"/>
          </p:cNvCxnSpPr>
          <p:nvPr/>
        </p:nvCxnSpPr>
        <p:spPr>
          <a:xfrm>
            <a:off x="4572000" y="2424082"/>
            <a:ext cx="0" cy="716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699792" y="2420888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813</TotalTime>
  <Words>777</Words>
  <Application>Microsoft Office PowerPoint</Application>
  <PresentationFormat>Экран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Proverka</dc:creator>
  <cp:lastModifiedBy>zagot</cp:lastModifiedBy>
  <cp:revision>123</cp:revision>
  <dcterms:created xsi:type="dcterms:W3CDTF">2017-12-12T03:13:23Z</dcterms:created>
  <dcterms:modified xsi:type="dcterms:W3CDTF">2017-12-15T03:01:06Z</dcterms:modified>
</cp:coreProperties>
</file>