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notesMasterIdLst>
    <p:notesMasterId r:id="rId18"/>
  </p:notesMasterIdLst>
  <p:sldIdLst>
    <p:sldId id="257" r:id="rId3"/>
    <p:sldId id="279" r:id="rId4"/>
    <p:sldId id="258" r:id="rId5"/>
    <p:sldId id="260" r:id="rId6"/>
    <p:sldId id="262" r:id="rId7"/>
    <p:sldId id="264" r:id="rId8"/>
    <p:sldId id="266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1420328296855881E-2"/>
          <c:y val="9.3411330519763372E-2"/>
          <c:w val="0.77211120060733973"/>
          <c:h val="0.7559475295513996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 на 2017 год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dLbl>
              <c:idx val="0"/>
              <c:layout>
                <c:manualLayout>
                  <c:x val="0"/>
                  <c:y val="-4.68821522968563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9C6-42E4-88A4-CE5D01D612B6}"/>
                </c:ext>
              </c:extLst>
            </c:dLbl>
            <c:dLbl>
              <c:idx val="2"/>
              <c:layout>
                <c:manualLayout>
                  <c:x val="2.9394882050142587E-3"/>
                  <c:y val="-1.40646456890568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9C6-42E4-88A4-CE5D01D612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Крупный рогатый скот </c:v>
                </c:pt>
                <c:pt idx="1">
                  <c:v>коровы</c:v>
                </c:pt>
                <c:pt idx="2">
                  <c:v>Овцы и козы </c:v>
                </c:pt>
                <c:pt idx="3">
                  <c:v>Свиньи </c:v>
                </c:pt>
                <c:pt idx="4">
                  <c:v>Птица 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165</c:v>
                </c:pt>
                <c:pt idx="1">
                  <c:v>71</c:v>
                </c:pt>
                <c:pt idx="2">
                  <c:v>1240</c:v>
                </c:pt>
                <c:pt idx="3">
                  <c:v>11.5</c:v>
                </c:pt>
                <c:pt idx="4">
                  <c:v>61.3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9C6-42E4-88A4-CE5D01D612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Отчет на 2017год  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1.4697441025071289E-3"/>
                  <c:y val="-2.344107614842817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9C6-42E4-88A4-CE5D01D612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Крупный рогатый скот </c:v>
                </c:pt>
                <c:pt idx="1">
                  <c:v>коровы</c:v>
                </c:pt>
                <c:pt idx="2">
                  <c:v>Овцы и козы </c:v>
                </c:pt>
                <c:pt idx="3">
                  <c:v>Свиньи </c:v>
                </c:pt>
                <c:pt idx="4">
                  <c:v>Птица 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163.4</c:v>
                </c:pt>
                <c:pt idx="1">
                  <c:v>70.900000000000006</c:v>
                </c:pt>
                <c:pt idx="2">
                  <c:v>1167.0999999999999</c:v>
                </c:pt>
                <c:pt idx="3">
                  <c:v>10.5</c:v>
                </c:pt>
                <c:pt idx="4">
                  <c:v>182.9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9C6-42E4-88A4-CE5D01D612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Отчет на 2016 год 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2"/>
              <c:layout>
                <c:manualLayout>
                  <c:x val="0"/>
                  <c:y val="6.094679798591321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9C6-42E4-88A4-CE5D01D612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Крупный рогатый скот </c:v>
                </c:pt>
                <c:pt idx="1">
                  <c:v>коровы</c:v>
                </c:pt>
                <c:pt idx="2">
                  <c:v>Овцы и козы </c:v>
                </c:pt>
                <c:pt idx="3">
                  <c:v>Свиньи </c:v>
                </c:pt>
                <c:pt idx="4">
                  <c:v>Птица 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160.1</c:v>
                </c:pt>
                <c:pt idx="1">
                  <c:v>69.2</c:v>
                </c:pt>
                <c:pt idx="2">
                  <c:v>1143.5999999999999</c:v>
                </c:pt>
                <c:pt idx="3">
                  <c:v>10.5</c:v>
                </c:pt>
                <c:pt idx="4">
                  <c:v>58.2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9C6-42E4-88A4-CE5D01D612B6}"/>
            </c:ext>
          </c:extLst>
        </c:ser>
        <c:axId val="65010688"/>
        <c:axId val="65032960"/>
      </c:barChart>
      <c:catAx>
        <c:axId val="650106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5032960"/>
        <c:crosses val="autoZero"/>
        <c:auto val="1"/>
        <c:lblAlgn val="ctr"/>
        <c:lblOffset val="100"/>
      </c:catAx>
      <c:valAx>
        <c:axId val="650329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5010688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82797015609376756"/>
          <c:y val="0.31749553327525376"/>
          <c:w val="0.17056009980372558"/>
          <c:h val="0.40251465528697788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 на 2017 год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Зерно</c:v>
                </c:pt>
                <c:pt idx="1">
                  <c:v>Картофель </c:v>
                </c:pt>
                <c:pt idx="2">
                  <c:v>Овощи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31</c:v>
                </c:pt>
                <c:pt idx="2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65-4E04-BBCC-7F3CB113B2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Отчет на 2017год  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Зерно</c:v>
                </c:pt>
                <c:pt idx="1">
                  <c:v>Картофель </c:v>
                </c:pt>
                <c:pt idx="2">
                  <c:v>Овощи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6.9</c:v>
                </c:pt>
                <c:pt idx="1">
                  <c:v>30.792000000000002</c:v>
                </c:pt>
                <c:pt idx="2">
                  <c:v>3.238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65-4E04-BBCC-7F3CB113B2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Отчет на 2016 год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Зерно</c:v>
                </c:pt>
                <c:pt idx="1">
                  <c:v>Картофель </c:v>
                </c:pt>
                <c:pt idx="2">
                  <c:v>Овощи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8.5</c:v>
                </c:pt>
                <c:pt idx="1">
                  <c:v>30.193000000000001</c:v>
                </c:pt>
                <c:pt idx="2">
                  <c:v>3.2159999999999997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65-4E04-BBCC-7F3CB113B28E}"/>
            </c:ext>
          </c:extLst>
        </c:ser>
        <c:axId val="90633344"/>
        <c:axId val="90634880"/>
      </c:barChart>
      <c:catAx>
        <c:axId val="90633344"/>
        <c:scaling>
          <c:orientation val="minMax"/>
        </c:scaling>
        <c:axPos val="b"/>
        <c:numFmt formatCode="General" sourceLinked="0"/>
        <c:tickLblPos val="nextTo"/>
        <c:crossAx val="90634880"/>
        <c:crosses val="autoZero"/>
        <c:auto val="1"/>
        <c:lblAlgn val="ctr"/>
        <c:lblOffset val="100"/>
      </c:catAx>
      <c:valAx>
        <c:axId val="906348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accent6">
                  <a:shade val="50000"/>
                  <a:satMod val="103000"/>
                </a:schemeClr>
              </a:solidFill>
              <a:prstDash val="solid"/>
            </a:ln>
            <a:effectLst/>
          </c:spPr>
        </c:majorGridlines>
        <c:numFmt formatCode="General" sourceLinked="1"/>
        <c:tickLblPos val="nextTo"/>
        <c:crossAx val="906333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 на 2017 год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Скот и птица в живом весе </c:v>
                </c:pt>
                <c:pt idx="1">
                  <c:v>Молоко </c:v>
                </c:pt>
                <c:pt idx="2">
                  <c:v>Яйцо </c:v>
                </c:pt>
                <c:pt idx="3">
                  <c:v>Шерсть 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22.6</c:v>
                </c:pt>
                <c:pt idx="1">
                  <c:v>63.4</c:v>
                </c:pt>
                <c:pt idx="2">
                  <c:v>1.62</c:v>
                </c:pt>
                <c:pt idx="3">
                  <c:v>1401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03-4073-BAC3-D61D5FE1E1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Отчет на 2017год  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Скот и птица в живом весе </c:v>
                </c:pt>
                <c:pt idx="1">
                  <c:v>Молоко </c:v>
                </c:pt>
                <c:pt idx="2">
                  <c:v>Яйцо </c:v>
                </c:pt>
                <c:pt idx="3">
                  <c:v>Шерсть 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24.606000000000005</c:v>
                </c:pt>
                <c:pt idx="1">
                  <c:v>63.881999999999998</c:v>
                </c:pt>
                <c:pt idx="2">
                  <c:v>1.75</c:v>
                </c:pt>
                <c:pt idx="3">
                  <c:v>1438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03-4073-BAC3-D61D5FE1E12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Отчет на 2016 год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Скот и птица в живом весе </c:v>
                </c:pt>
                <c:pt idx="1">
                  <c:v>Молоко </c:v>
                </c:pt>
                <c:pt idx="2">
                  <c:v>Яйцо </c:v>
                </c:pt>
                <c:pt idx="3">
                  <c:v>Шерсть 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21.4</c:v>
                </c:pt>
                <c:pt idx="1">
                  <c:v>63.41</c:v>
                </c:pt>
                <c:pt idx="2">
                  <c:v>1.621</c:v>
                </c:pt>
                <c:pt idx="3">
                  <c:v>1438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03-4073-BAC3-D61D5FE1E124}"/>
            </c:ext>
          </c:extLst>
        </c:ser>
        <c:axId val="89079808"/>
        <c:axId val="89081344"/>
      </c:barChart>
      <c:catAx>
        <c:axId val="89079808"/>
        <c:scaling>
          <c:orientation val="minMax"/>
        </c:scaling>
        <c:axPos val="b"/>
        <c:numFmt formatCode="General" sourceLinked="0"/>
        <c:tickLblPos val="nextTo"/>
        <c:crossAx val="89081344"/>
        <c:crosses val="autoZero"/>
        <c:auto val="1"/>
        <c:lblAlgn val="ctr"/>
        <c:lblOffset val="100"/>
      </c:catAx>
      <c:valAx>
        <c:axId val="89081344"/>
        <c:scaling>
          <c:orientation val="minMax"/>
        </c:scaling>
        <c:axPos val="l"/>
        <c:majorGridlines/>
        <c:numFmt formatCode="General" sourceLinked="1"/>
        <c:tickLblPos val="nextTo"/>
        <c:crossAx val="8907980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 на 2017 год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Мясо и сибпродукты(птицы) </c:v>
                </c:pt>
                <c:pt idx="1">
                  <c:v>Мясные полуфабрикаты  </c:v>
                </c:pt>
                <c:pt idx="2">
                  <c:v>Цельномолочная продукция </c:v>
                </c:pt>
                <c:pt idx="3">
                  <c:v>Мука </c:v>
                </c:pt>
                <c:pt idx="4">
                  <c:v>Хлеб и хлебобулочные изделия  </c:v>
                </c:pt>
                <c:pt idx="5">
                  <c:v>Рыба и продукты рыбные консервные </c:v>
                </c:pt>
                <c:pt idx="6">
                  <c:v>Колбасные изделия  </c:v>
                </c:pt>
                <c:pt idx="7">
                  <c:v>Кондитерские изделия  </c:v>
                </c:pt>
                <c:pt idx="8">
                  <c:v>Макаранные изделия 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350</c:v>
                </c:pt>
                <c:pt idx="1">
                  <c:v>374</c:v>
                </c:pt>
                <c:pt idx="2">
                  <c:v>4800</c:v>
                </c:pt>
                <c:pt idx="3">
                  <c:v>233</c:v>
                </c:pt>
                <c:pt idx="4">
                  <c:v>28</c:v>
                </c:pt>
                <c:pt idx="5">
                  <c:v>320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F0-4029-8C71-0588D2D72C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Отчет на 2017год  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2"/>
              <c:layout>
                <c:manualLayout>
                  <c:x val="-2.8912998737845156E-3"/>
                  <c:y val="-2.76881486003313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FF0-4029-8C71-0588D2D72C14}"/>
                </c:ext>
              </c:extLst>
            </c:dLbl>
            <c:dLbl>
              <c:idx val="4"/>
              <c:layout>
                <c:manualLayout>
                  <c:x val="0"/>
                  <c:y val="-2.76881486003313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FF0-4029-8C71-0588D2D72C14}"/>
                </c:ext>
              </c:extLst>
            </c:dLbl>
            <c:dLbl>
              <c:idx val="6"/>
              <c:layout>
                <c:manualLayout>
                  <c:x val="0"/>
                  <c:y val="-1.15367285834714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FF0-4029-8C71-0588D2D72C14}"/>
                </c:ext>
              </c:extLst>
            </c:dLbl>
            <c:dLbl>
              <c:idx val="8"/>
              <c:layout>
                <c:manualLayout>
                  <c:x val="2.8912998737845156E-3"/>
                  <c:y val="-2.07661114502485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FF0-4029-8C71-0588D2D72C14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Мясо и сибпродукты(птицы) </c:v>
                </c:pt>
                <c:pt idx="1">
                  <c:v>Мясные полуфабрикаты  </c:v>
                </c:pt>
                <c:pt idx="2">
                  <c:v>Цельномолочная продукция </c:v>
                </c:pt>
                <c:pt idx="3">
                  <c:v>Мука </c:v>
                </c:pt>
                <c:pt idx="4">
                  <c:v>Хлеб и хлебобулочные изделия  </c:v>
                </c:pt>
                <c:pt idx="5">
                  <c:v>Рыба и продукты рыбные консервные </c:v>
                </c:pt>
                <c:pt idx="6">
                  <c:v>Колбасные изделия  </c:v>
                </c:pt>
                <c:pt idx="7">
                  <c:v>Кондитерские изделия  </c:v>
                </c:pt>
                <c:pt idx="8">
                  <c:v>Макаранные изделия  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532</c:v>
                </c:pt>
                <c:pt idx="1">
                  <c:v>280</c:v>
                </c:pt>
                <c:pt idx="2">
                  <c:v>4800</c:v>
                </c:pt>
                <c:pt idx="3">
                  <c:v>471.4</c:v>
                </c:pt>
                <c:pt idx="4">
                  <c:v>27.9</c:v>
                </c:pt>
                <c:pt idx="5">
                  <c:v>213</c:v>
                </c:pt>
                <c:pt idx="6">
                  <c:v>236.7</c:v>
                </c:pt>
                <c:pt idx="7">
                  <c:v>823</c:v>
                </c:pt>
                <c:pt idx="8">
                  <c:v>60.1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FF0-4029-8C71-0588D2D72C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Отчет на 2016 год </c:v>
                </c:pt>
              </c:strCache>
            </c:strRef>
          </c:tx>
          <c:dLbls>
            <c:dLbl>
              <c:idx val="1"/>
              <c:layout>
                <c:manualLayout>
                  <c:x val="-1.4456499368922849E-3"/>
                  <c:y val="1.61514200168599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FF0-4029-8C71-0588D2D72C14}"/>
                </c:ext>
              </c:extLst>
            </c:dLbl>
            <c:dLbl>
              <c:idx val="5"/>
              <c:layout>
                <c:manualLayout>
                  <c:x val="0"/>
                  <c:y val="2.307345716694282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FF0-4029-8C71-0588D2D72C14}"/>
                </c:ext>
              </c:extLst>
            </c:dLbl>
            <c:dLbl>
              <c:idx val="6"/>
              <c:layout>
                <c:manualLayout>
                  <c:x val="0"/>
                  <c:y val="6.922037150082847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FF0-4029-8C71-0588D2D72C14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Мясо и сибпродукты(птицы) </c:v>
                </c:pt>
                <c:pt idx="1">
                  <c:v>Мясные полуфабрикаты  </c:v>
                </c:pt>
                <c:pt idx="2">
                  <c:v>Цельномолочная продукция </c:v>
                </c:pt>
                <c:pt idx="3">
                  <c:v>Мука </c:v>
                </c:pt>
                <c:pt idx="4">
                  <c:v>Хлеб и хлебобулочные изделия  </c:v>
                </c:pt>
                <c:pt idx="5">
                  <c:v>Рыба и продукты рыбные консервные </c:v>
                </c:pt>
                <c:pt idx="6">
                  <c:v>Колбасные изделия  </c:v>
                </c:pt>
                <c:pt idx="7">
                  <c:v>Кондитерские изделия  </c:v>
                </c:pt>
                <c:pt idx="8">
                  <c:v>Макаранные изделия  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336.5</c:v>
                </c:pt>
                <c:pt idx="1">
                  <c:v>281.39999999999986</c:v>
                </c:pt>
                <c:pt idx="2">
                  <c:v>4351</c:v>
                </c:pt>
                <c:pt idx="3">
                  <c:v>358.3</c:v>
                </c:pt>
                <c:pt idx="4">
                  <c:v>27.5</c:v>
                </c:pt>
                <c:pt idx="5">
                  <c:v>158.9</c:v>
                </c:pt>
                <c:pt idx="6">
                  <c:v>207.5</c:v>
                </c:pt>
                <c:pt idx="7">
                  <c:v>1200.5999999999999</c:v>
                </c:pt>
                <c:pt idx="8">
                  <c:v>60.4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FF0-4029-8C71-0588D2D72C14}"/>
            </c:ext>
          </c:extLst>
        </c:ser>
        <c:axId val="106291968"/>
        <c:axId val="106293504"/>
      </c:barChart>
      <c:catAx>
        <c:axId val="1062919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06293504"/>
        <c:crosses val="autoZero"/>
        <c:auto val="1"/>
        <c:lblAlgn val="ctr"/>
        <c:lblOffset val="100"/>
      </c:catAx>
      <c:valAx>
        <c:axId val="106293504"/>
        <c:scaling>
          <c:orientation val="minMax"/>
        </c:scaling>
        <c:axPos val="l"/>
        <c:majorGridlines/>
        <c:numFmt formatCode="General" sourceLinked="1"/>
        <c:tickLblPos val="nextTo"/>
        <c:crossAx val="1062919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Субсидии на оказание несвязанной поддержки в области растениеводства</c:v>
                </c:pt>
                <c:pt idx="1">
                  <c:v>Субсидии на повышение продуктивности в молочном скотоводстве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5881.7</c:v>
                </c:pt>
                <c:pt idx="1">
                  <c:v>1803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Субсидии на оказание несвязанной поддержки в области растениеводства</c:v>
                </c:pt>
                <c:pt idx="1">
                  <c:v>Субсидии на повышение продуктивности в молочном скотоводстве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7359.1</c:v>
                </c:pt>
                <c:pt idx="1">
                  <c:v>1864.7</c:v>
                </c:pt>
              </c:numCache>
            </c:numRef>
          </c:val>
        </c:ser>
        <c:axId val="89098880"/>
        <c:axId val="89657728"/>
      </c:barChart>
      <c:catAx>
        <c:axId val="89098880"/>
        <c:scaling>
          <c:orientation val="minMax"/>
        </c:scaling>
        <c:axPos val="b"/>
        <c:tickLblPos val="nextTo"/>
        <c:crossAx val="89657728"/>
        <c:crosses val="autoZero"/>
        <c:auto val="1"/>
        <c:lblAlgn val="ctr"/>
        <c:lblOffset val="100"/>
      </c:catAx>
      <c:valAx>
        <c:axId val="89657728"/>
        <c:scaling>
          <c:orientation val="minMax"/>
        </c:scaling>
        <c:axPos val="l"/>
        <c:majorGridlines/>
        <c:numFmt formatCode="General" sourceLinked="1"/>
        <c:tickLblPos val="nextTo"/>
        <c:crossAx val="89098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56897616158045"/>
          <c:y val="0.37911041493473951"/>
          <c:w val="0.15243102383842053"/>
          <c:h val="0.2052889717234483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-6.3564581614920825E-3"/>
                  <c:y val="4.3530320410578895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Единая субсидия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181588.9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Единая субсидия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197052.5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Единая субсидия</c:v>
                </c:pt>
              </c:strCache>
            </c:strRef>
          </c:cat>
          <c:val>
            <c:numRef>
              <c:f>Лист1!$D$2</c:f>
            </c:numRef>
          </c:val>
        </c:ser>
        <c:axId val="110853120"/>
        <c:axId val="117515776"/>
      </c:barChart>
      <c:catAx>
        <c:axId val="110853120"/>
        <c:scaling>
          <c:orientation val="minMax"/>
        </c:scaling>
        <c:axPos val="b"/>
        <c:tickLblPos val="nextTo"/>
        <c:crossAx val="117515776"/>
        <c:crosses val="autoZero"/>
        <c:auto val="1"/>
        <c:lblAlgn val="ctr"/>
        <c:lblOffset val="100"/>
      </c:catAx>
      <c:valAx>
        <c:axId val="11751577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0853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855207074985433"/>
          <c:y val="0.79863456467394534"/>
          <c:w val="0.17299300087489097"/>
          <c:h val="0.2013654353260548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Подпрограмма "Развитие мелиорации земель с/х назначения РТ на 2014-2016 годы"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2225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Подпрограмма "Развитие мелиорации земель с/х назначения РТ на 2014-2016 годы"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20730</c:v>
                </c:pt>
              </c:numCache>
            </c:numRef>
          </c:val>
        </c:ser>
        <c:axId val="99215232"/>
        <c:axId val="99216768"/>
      </c:barChart>
      <c:catAx>
        <c:axId val="99215232"/>
        <c:scaling>
          <c:orientation val="minMax"/>
        </c:scaling>
        <c:axPos val="b"/>
        <c:tickLblPos val="nextTo"/>
        <c:crossAx val="99216768"/>
        <c:crosses val="autoZero"/>
        <c:auto val="1"/>
        <c:lblAlgn val="ctr"/>
        <c:lblOffset val="100"/>
      </c:catAx>
      <c:valAx>
        <c:axId val="99216768"/>
        <c:scaling>
          <c:orientation val="minMax"/>
        </c:scaling>
        <c:axPos val="l"/>
        <c:majorGridlines/>
        <c:numFmt formatCode="General" sourceLinked="1"/>
        <c:tickLblPos val="nextTo"/>
        <c:crossAx val="992152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Объекты капитального строительства</c:v>
                </c:pt>
                <c:pt idx="1">
                  <c:v>Улучшение жилищных условий граждан, молодых семей и молодых специалистов, проживающих и работающих в сельской местности</c:v>
                </c:pt>
                <c:pt idx="2">
                  <c:v>Поддержка местных инициатив, направленных на улучшение условий жизнедеятельности граждан, проживающих в сельской местности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25169.9</c:v>
                </c:pt>
                <c:pt idx="1">
                  <c:v>40898.6</c:v>
                </c:pt>
                <c:pt idx="2">
                  <c:v>355.6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Объекты капитального строительства</c:v>
                </c:pt>
                <c:pt idx="1">
                  <c:v>Улучшение жилищных условий граждан, молодых семей и молодых специалистов, проживающих и работающих в сельской местности</c:v>
                </c:pt>
                <c:pt idx="2">
                  <c:v>Поддержка местных инициатив, направленных на улучшение условий жизнедеятельности граждан, проживающих в сельской местности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174142.2</c:v>
                </c:pt>
                <c:pt idx="1">
                  <c:v>25903.599999999977</c:v>
                </c:pt>
                <c:pt idx="2">
                  <c:v>551.29999999999995</c:v>
                </c:pt>
              </c:numCache>
            </c:numRef>
          </c:val>
        </c:ser>
        <c:axId val="151761664"/>
        <c:axId val="151763200"/>
      </c:barChart>
      <c:catAx>
        <c:axId val="151761664"/>
        <c:scaling>
          <c:orientation val="minMax"/>
        </c:scaling>
        <c:axPos val="b"/>
        <c:tickLblPos val="nextTo"/>
        <c:crossAx val="151763200"/>
        <c:crosses val="autoZero"/>
        <c:auto val="1"/>
        <c:lblAlgn val="ctr"/>
        <c:lblOffset val="100"/>
      </c:catAx>
      <c:valAx>
        <c:axId val="151763200"/>
        <c:scaling>
          <c:orientation val="minMax"/>
        </c:scaling>
        <c:axPos val="l"/>
        <c:majorGridlines/>
        <c:numFmt formatCode="General" sourceLinked="1"/>
        <c:tickLblPos val="nextTo"/>
        <c:crossAx val="15176166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322738-88B9-4DB3-9D62-269862B7BE6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8B281BA-6E3D-4DF9-AD0F-1E643E5F85E6}">
      <dgm:prSet phldrT="[Текст]"/>
      <dgm:spPr/>
      <dgm:t>
        <a:bodyPr/>
        <a:lstStyle/>
        <a:p>
          <a:r>
            <a:rPr lang="ru-RU" dirty="0" smtClean="0"/>
            <a:t>Соглашения с Министерством сельского хозяйства Российской Федерации</a:t>
          </a:r>
          <a:endParaRPr lang="ru-RU" dirty="0"/>
        </a:p>
      </dgm:t>
    </dgm:pt>
    <dgm:pt modelId="{89FF0BB5-BD7B-4D1D-99CD-084718E31859}" type="parTrans" cxnId="{4D2AB0BE-8819-4C7C-9734-DD26DFAF38B3}">
      <dgm:prSet/>
      <dgm:spPr/>
      <dgm:t>
        <a:bodyPr/>
        <a:lstStyle/>
        <a:p>
          <a:endParaRPr lang="ru-RU"/>
        </a:p>
      </dgm:t>
    </dgm:pt>
    <dgm:pt modelId="{E8968545-3A5D-4A51-8E9F-EE7CB7BC9F0E}" type="sibTrans" cxnId="{4D2AB0BE-8819-4C7C-9734-DD26DFAF38B3}">
      <dgm:prSet/>
      <dgm:spPr/>
      <dgm:t>
        <a:bodyPr/>
        <a:lstStyle/>
        <a:p>
          <a:endParaRPr lang="ru-RU"/>
        </a:p>
      </dgm:t>
    </dgm:pt>
    <dgm:pt modelId="{A8CDD590-A287-4DF9-A3C3-641E8706DF62}">
      <dgm:prSet phldrT="[Текст]"/>
      <dgm:spPr/>
      <dgm:t>
        <a:bodyPr/>
        <a:lstStyle/>
        <a:p>
          <a:r>
            <a:rPr lang="ru-RU" dirty="0" smtClean="0"/>
            <a:t>2017</a:t>
          </a:r>
          <a:endParaRPr lang="ru-RU" dirty="0"/>
        </a:p>
      </dgm:t>
    </dgm:pt>
    <dgm:pt modelId="{DB2BB12D-93E6-4955-9624-35F6C3B6338A}" type="parTrans" cxnId="{349D34F6-675D-4DB1-92FD-1B99C49D0E7B}">
      <dgm:prSet/>
      <dgm:spPr/>
      <dgm:t>
        <a:bodyPr/>
        <a:lstStyle/>
        <a:p>
          <a:endParaRPr lang="ru-RU"/>
        </a:p>
      </dgm:t>
    </dgm:pt>
    <dgm:pt modelId="{CEA307DB-AF82-4F08-ACD0-41DF75A83B7A}" type="sibTrans" cxnId="{349D34F6-675D-4DB1-92FD-1B99C49D0E7B}">
      <dgm:prSet/>
      <dgm:spPr/>
      <dgm:t>
        <a:bodyPr/>
        <a:lstStyle/>
        <a:p>
          <a:endParaRPr lang="ru-RU"/>
        </a:p>
      </dgm:t>
    </dgm:pt>
    <dgm:pt modelId="{29CD75AE-FF1E-450A-8BD0-974D6649011A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 smtClean="0"/>
            <a:t>8 </a:t>
          </a:r>
        </a:p>
        <a:p>
          <a:pPr>
            <a:lnSpc>
              <a:spcPct val="100000"/>
            </a:lnSpc>
          </a:pPr>
          <a:r>
            <a:rPr lang="ru-RU" dirty="0" smtClean="0"/>
            <a:t>(Объекты капитального строительства объединены в 1 соглашение)</a:t>
          </a:r>
          <a:endParaRPr lang="ru-RU" dirty="0"/>
        </a:p>
      </dgm:t>
    </dgm:pt>
    <dgm:pt modelId="{FDB8E6FA-CF86-4AE3-BB6E-6910283724BE}" type="parTrans" cxnId="{55EE734F-71A3-474F-9DD5-32F28F5B10A1}">
      <dgm:prSet/>
      <dgm:spPr/>
      <dgm:t>
        <a:bodyPr/>
        <a:lstStyle/>
        <a:p>
          <a:endParaRPr lang="ru-RU"/>
        </a:p>
      </dgm:t>
    </dgm:pt>
    <dgm:pt modelId="{73954E27-0866-4CFE-BA40-B778A0433E21}" type="sibTrans" cxnId="{55EE734F-71A3-474F-9DD5-32F28F5B10A1}">
      <dgm:prSet/>
      <dgm:spPr/>
      <dgm:t>
        <a:bodyPr/>
        <a:lstStyle/>
        <a:p>
          <a:endParaRPr lang="ru-RU"/>
        </a:p>
      </dgm:t>
    </dgm:pt>
    <dgm:pt modelId="{C09BCCDE-A16F-48B5-A143-CB92A56F58CE}">
      <dgm:prSet phldrT="[Текст]"/>
      <dgm:spPr/>
      <dgm:t>
        <a:bodyPr/>
        <a:lstStyle/>
        <a:p>
          <a:r>
            <a:rPr lang="ru-RU" dirty="0" smtClean="0"/>
            <a:t>2018</a:t>
          </a:r>
          <a:endParaRPr lang="ru-RU" dirty="0"/>
        </a:p>
      </dgm:t>
    </dgm:pt>
    <dgm:pt modelId="{29878C60-568C-4498-BAE4-B09B29C2344E}" type="sibTrans" cxnId="{96898F68-0111-450E-8E33-413CF0D44B5D}">
      <dgm:prSet/>
      <dgm:spPr/>
      <dgm:t>
        <a:bodyPr/>
        <a:lstStyle/>
        <a:p>
          <a:endParaRPr lang="ru-RU"/>
        </a:p>
      </dgm:t>
    </dgm:pt>
    <dgm:pt modelId="{1970E9B4-86DB-4907-9911-1371A5B72278}" type="parTrans" cxnId="{96898F68-0111-450E-8E33-413CF0D44B5D}">
      <dgm:prSet/>
      <dgm:spPr/>
      <dgm:t>
        <a:bodyPr/>
        <a:lstStyle/>
        <a:p>
          <a:endParaRPr lang="ru-RU"/>
        </a:p>
      </dgm:t>
    </dgm:pt>
    <dgm:pt modelId="{A69D4733-3828-48D1-A7B7-8F232E7D1084}">
      <dgm:prSet phldrT="[Текст]"/>
      <dgm:spPr/>
      <dgm:t>
        <a:bodyPr/>
        <a:lstStyle/>
        <a:p>
          <a:r>
            <a:rPr lang="ru-RU" dirty="0" smtClean="0"/>
            <a:t>11</a:t>
          </a:r>
          <a:endParaRPr lang="ru-RU" dirty="0"/>
        </a:p>
      </dgm:t>
    </dgm:pt>
    <dgm:pt modelId="{48E1CC71-0BFB-4D2E-92BF-D869BB0C00C3}" type="sibTrans" cxnId="{115723CD-7624-41B6-AFA3-0C8AA440B080}">
      <dgm:prSet/>
      <dgm:spPr/>
      <dgm:t>
        <a:bodyPr/>
        <a:lstStyle/>
        <a:p>
          <a:endParaRPr lang="ru-RU"/>
        </a:p>
      </dgm:t>
    </dgm:pt>
    <dgm:pt modelId="{6D19350C-428F-4D5B-9F3D-2C9A4A97920C}" type="parTrans" cxnId="{115723CD-7624-41B6-AFA3-0C8AA440B080}">
      <dgm:prSet/>
      <dgm:spPr/>
      <dgm:t>
        <a:bodyPr/>
        <a:lstStyle/>
        <a:p>
          <a:endParaRPr lang="ru-RU"/>
        </a:p>
      </dgm:t>
    </dgm:pt>
    <dgm:pt modelId="{92922A2A-8EBE-4594-A8A4-A66BA0C7008B}">
      <dgm:prSet/>
      <dgm:spPr/>
      <dgm:t>
        <a:bodyPr/>
        <a:lstStyle/>
        <a:p>
          <a:r>
            <a:rPr lang="ru-RU" dirty="0" smtClean="0"/>
            <a:t>273580,04 тыс. рублей</a:t>
          </a:r>
          <a:endParaRPr lang="ru-RU" dirty="0"/>
        </a:p>
      </dgm:t>
    </dgm:pt>
    <dgm:pt modelId="{DABF7CC1-205E-4024-8633-E7B001754F28}" type="parTrans" cxnId="{43F05F74-8D0C-41B8-BC48-4C3E757AD4DA}">
      <dgm:prSet/>
      <dgm:spPr/>
      <dgm:t>
        <a:bodyPr/>
        <a:lstStyle/>
        <a:p>
          <a:endParaRPr lang="ru-RU"/>
        </a:p>
      </dgm:t>
    </dgm:pt>
    <dgm:pt modelId="{25D5E850-2677-4698-8E09-3638340F77A2}" type="sibTrans" cxnId="{43F05F74-8D0C-41B8-BC48-4C3E757AD4DA}">
      <dgm:prSet/>
      <dgm:spPr/>
      <dgm:t>
        <a:bodyPr/>
        <a:lstStyle/>
        <a:p>
          <a:endParaRPr lang="ru-RU"/>
        </a:p>
      </dgm:t>
    </dgm:pt>
    <dgm:pt modelId="{5DC70E42-FCDB-4DE1-9FD6-48581497D1EC}">
      <dgm:prSet/>
      <dgm:spPr/>
      <dgm:t>
        <a:bodyPr/>
        <a:lstStyle/>
        <a:p>
          <a:r>
            <a:rPr lang="ru-RU" dirty="0" smtClean="0"/>
            <a:t>412144,1 тыс. рублей</a:t>
          </a:r>
          <a:endParaRPr lang="ru-RU" dirty="0"/>
        </a:p>
      </dgm:t>
    </dgm:pt>
    <dgm:pt modelId="{7B85FF0F-6B80-47C2-9C97-AC5E4CD1C5C8}" type="parTrans" cxnId="{59E05EB1-EEC8-4A4B-A0AF-9B294657F4E5}">
      <dgm:prSet/>
      <dgm:spPr/>
      <dgm:t>
        <a:bodyPr/>
        <a:lstStyle/>
        <a:p>
          <a:endParaRPr lang="ru-RU"/>
        </a:p>
      </dgm:t>
    </dgm:pt>
    <dgm:pt modelId="{F9B79080-F53B-476A-8D49-AB055A91530E}" type="sibTrans" cxnId="{59E05EB1-EEC8-4A4B-A0AF-9B294657F4E5}">
      <dgm:prSet/>
      <dgm:spPr/>
      <dgm:t>
        <a:bodyPr/>
        <a:lstStyle/>
        <a:p>
          <a:endParaRPr lang="ru-RU"/>
        </a:p>
      </dgm:t>
    </dgm:pt>
    <dgm:pt modelId="{FBEC37B5-73BA-4C26-A42C-E1BEFB28FD0C}" type="pres">
      <dgm:prSet presAssocID="{73322738-88B9-4DB3-9D62-269862B7BE6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59E451-E3E9-4236-A6D8-70BB7FB1B803}" type="pres">
      <dgm:prSet presAssocID="{C8B281BA-6E3D-4DF9-AD0F-1E643E5F85E6}" presName="hierRoot1" presStyleCnt="0"/>
      <dgm:spPr/>
    </dgm:pt>
    <dgm:pt modelId="{255396DB-6BA1-455F-A598-E1D4BBF9863F}" type="pres">
      <dgm:prSet presAssocID="{C8B281BA-6E3D-4DF9-AD0F-1E643E5F85E6}" presName="composite" presStyleCnt="0"/>
      <dgm:spPr/>
    </dgm:pt>
    <dgm:pt modelId="{E4E1420B-4CBD-4557-AF99-1B0C40FE1796}" type="pres">
      <dgm:prSet presAssocID="{C8B281BA-6E3D-4DF9-AD0F-1E643E5F85E6}" presName="background" presStyleLbl="node0" presStyleIdx="0" presStyleCnt="1"/>
      <dgm:spPr/>
    </dgm:pt>
    <dgm:pt modelId="{77163797-03C6-422C-B5E6-5A8FFD415102}" type="pres">
      <dgm:prSet presAssocID="{C8B281BA-6E3D-4DF9-AD0F-1E643E5F85E6}" presName="text" presStyleLbl="fgAcc0" presStyleIdx="0" presStyleCnt="1" custScaleX="198015" custScaleY="915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93BBE2-1209-412E-AB2B-C38AEF1220D7}" type="pres">
      <dgm:prSet presAssocID="{C8B281BA-6E3D-4DF9-AD0F-1E643E5F85E6}" presName="hierChild2" presStyleCnt="0"/>
      <dgm:spPr/>
    </dgm:pt>
    <dgm:pt modelId="{896014AD-F3E7-4833-A9A0-CEEC6DB4E7E3}" type="pres">
      <dgm:prSet presAssocID="{DB2BB12D-93E6-4955-9624-35F6C3B6338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7A5B316-3B32-4E8D-83D7-768468899821}" type="pres">
      <dgm:prSet presAssocID="{A8CDD590-A287-4DF9-A3C3-641E8706DF62}" presName="hierRoot2" presStyleCnt="0"/>
      <dgm:spPr/>
    </dgm:pt>
    <dgm:pt modelId="{D1006C7E-9117-4FCA-9A8A-AE653E7C8A08}" type="pres">
      <dgm:prSet presAssocID="{A8CDD590-A287-4DF9-A3C3-641E8706DF62}" presName="composite2" presStyleCnt="0"/>
      <dgm:spPr/>
    </dgm:pt>
    <dgm:pt modelId="{B31B79DD-B189-4E95-AB0D-7C2962E2527D}" type="pres">
      <dgm:prSet presAssocID="{A8CDD590-A287-4DF9-A3C3-641E8706DF62}" presName="background2" presStyleLbl="node2" presStyleIdx="0" presStyleCnt="2"/>
      <dgm:spPr/>
    </dgm:pt>
    <dgm:pt modelId="{794BB384-84AD-40C0-84BC-797CB813A2B0}" type="pres">
      <dgm:prSet presAssocID="{A8CDD590-A287-4DF9-A3C3-641E8706DF62}" presName="text2" presStyleLbl="fgAcc2" presStyleIdx="0" presStyleCnt="2" custScaleY="57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C2FE1F-B6E7-4575-A1E3-A5586DFBDD33}" type="pres">
      <dgm:prSet presAssocID="{A8CDD590-A287-4DF9-A3C3-641E8706DF62}" presName="hierChild3" presStyleCnt="0"/>
      <dgm:spPr/>
    </dgm:pt>
    <dgm:pt modelId="{094D6A8A-34A6-4AED-92AE-EF8CAD3E5A84}" type="pres">
      <dgm:prSet presAssocID="{6D19350C-428F-4D5B-9F3D-2C9A4A97920C}" presName="Name17" presStyleLbl="parChTrans1D3" presStyleIdx="0" presStyleCnt="2"/>
      <dgm:spPr/>
      <dgm:t>
        <a:bodyPr/>
        <a:lstStyle/>
        <a:p>
          <a:endParaRPr lang="ru-RU"/>
        </a:p>
      </dgm:t>
    </dgm:pt>
    <dgm:pt modelId="{3D17FC9F-0F22-4C03-ACED-298F22C35C89}" type="pres">
      <dgm:prSet presAssocID="{A69D4733-3828-48D1-A7B7-8F232E7D1084}" presName="hierRoot3" presStyleCnt="0"/>
      <dgm:spPr/>
    </dgm:pt>
    <dgm:pt modelId="{3E3FB2F0-EC05-467B-B16F-498208E37A78}" type="pres">
      <dgm:prSet presAssocID="{A69D4733-3828-48D1-A7B7-8F232E7D1084}" presName="composite3" presStyleCnt="0"/>
      <dgm:spPr/>
    </dgm:pt>
    <dgm:pt modelId="{E7DAA871-BF92-4B69-846F-4661976BDB01}" type="pres">
      <dgm:prSet presAssocID="{A69D4733-3828-48D1-A7B7-8F232E7D1084}" presName="background3" presStyleLbl="node3" presStyleIdx="0" presStyleCnt="2"/>
      <dgm:spPr/>
    </dgm:pt>
    <dgm:pt modelId="{C0919F1B-30CF-444B-A7E0-DE687DB4C2E6}" type="pres">
      <dgm:prSet presAssocID="{A69D4733-3828-48D1-A7B7-8F232E7D1084}" presName="text3" presStyleLbl="fgAcc3" presStyleIdx="0" presStyleCnt="2" custScaleX="169555" custScaleY="977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4F1A35-6B60-45F9-8F12-3E0DD6241334}" type="pres">
      <dgm:prSet presAssocID="{A69D4733-3828-48D1-A7B7-8F232E7D1084}" presName="hierChild4" presStyleCnt="0"/>
      <dgm:spPr/>
    </dgm:pt>
    <dgm:pt modelId="{BDDD28EB-B550-4104-8D29-A4CCE230E40A}" type="pres">
      <dgm:prSet presAssocID="{DABF7CC1-205E-4024-8633-E7B001754F28}" presName="Name23" presStyleLbl="parChTrans1D4" presStyleIdx="0" presStyleCnt="2"/>
      <dgm:spPr/>
      <dgm:t>
        <a:bodyPr/>
        <a:lstStyle/>
        <a:p>
          <a:endParaRPr lang="ru-RU"/>
        </a:p>
      </dgm:t>
    </dgm:pt>
    <dgm:pt modelId="{678E48DB-0323-4E16-A72E-673A315AE9B0}" type="pres">
      <dgm:prSet presAssocID="{92922A2A-8EBE-4594-A8A4-A66BA0C7008B}" presName="hierRoot4" presStyleCnt="0"/>
      <dgm:spPr/>
    </dgm:pt>
    <dgm:pt modelId="{6DCD13AA-4EB8-46B0-B24C-A7FFE2685FE0}" type="pres">
      <dgm:prSet presAssocID="{92922A2A-8EBE-4594-A8A4-A66BA0C7008B}" presName="composite4" presStyleCnt="0"/>
      <dgm:spPr/>
    </dgm:pt>
    <dgm:pt modelId="{A42A8555-BEF4-4E39-B82E-D89A9C0F860E}" type="pres">
      <dgm:prSet presAssocID="{92922A2A-8EBE-4594-A8A4-A66BA0C7008B}" presName="background4" presStyleLbl="node4" presStyleIdx="0" presStyleCnt="2"/>
      <dgm:spPr/>
    </dgm:pt>
    <dgm:pt modelId="{A7095839-1D6B-4402-BF05-D8576D36D4E7}" type="pres">
      <dgm:prSet presAssocID="{92922A2A-8EBE-4594-A8A4-A66BA0C7008B}" presName="text4" presStyleLbl="fgAcc4" presStyleIdx="0" presStyleCnt="2" custScaleX="1320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41F572-6DEF-4D36-8B5E-ADD9FF34BB90}" type="pres">
      <dgm:prSet presAssocID="{92922A2A-8EBE-4594-A8A4-A66BA0C7008B}" presName="hierChild5" presStyleCnt="0"/>
      <dgm:spPr/>
    </dgm:pt>
    <dgm:pt modelId="{FDA28492-E713-49EB-A882-1BAB3E685768}" type="pres">
      <dgm:prSet presAssocID="{1970E9B4-86DB-4907-9911-1371A5B7227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FD11029-4629-4034-9F53-1CD68A6A82DD}" type="pres">
      <dgm:prSet presAssocID="{C09BCCDE-A16F-48B5-A143-CB92A56F58CE}" presName="hierRoot2" presStyleCnt="0"/>
      <dgm:spPr/>
    </dgm:pt>
    <dgm:pt modelId="{C2746FCB-33FC-40C4-A97F-D7826AC7743A}" type="pres">
      <dgm:prSet presAssocID="{C09BCCDE-A16F-48B5-A143-CB92A56F58CE}" presName="composite2" presStyleCnt="0"/>
      <dgm:spPr/>
    </dgm:pt>
    <dgm:pt modelId="{D070F3B6-EC57-47F2-9610-263E3D57121A}" type="pres">
      <dgm:prSet presAssocID="{C09BCCDE-A16F-48B5-A143-CB92A56F58CE}" presName="background2" presStyleLbl="node2" presStyleIdx="1" presStyleCnt="2"/>
      <dgm:spPr/>
    </dgm:pt>
    <dgm:pt modelId="{07FB41D9-5257-435E-9016-516B79689273}" type="pres">
      <dgm:prSet presAssocID="{C09BCCDE-A16F-48B5-A143-CB92A56F58CE}" presName="text2" presStyleLbl="fgAcc2" presStyleIdx="1" presStyleCnt="2" custScaleY="579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1601B9-FFBB-4C97-B7D1-E3229CE432AC}" type="pres">
      <dgm:prSet presAssocID="{C09BCCDE-A16F-48B5-A143-CB92A56F58CE}" presName="hierChild3" presStyleCnt="0"/>
      <dgm:spPr/>
    </dgm:pt>
    <dgm:pt modelId="{FED925AA-EBFF-49C2-9A58-3BF24577AD23}" type="pres">
      <dgm:prSet presAssocID="{FDB8E6FA-CF86-4AE3-BB6E-6910283724BE}" presName="Name17" presStyleLbl="parChTrans1D3" presStyleIdx="1" presStyleCnt="2"/>
      <dgm:spPr/>
      <dgm:t>
        <a:bodyPr/>
        <a:lstStyle/>
        <a:p>
          <a:endParaRPr lang="ru-RU"/>
        </a:p>
      </dgm:t>
    </dgm:pt>
    <dgm:pt modelId="{D72ABE20-E772-4908-92C2-986D750F4A33}" type="pres">
      <dgm:prSet presAssocID="{29CD75AE-FF1E-450A-8BD0-974D6649011A}" presName="hierRoot3" presStyleCnt="0"/>
      <dgm:spPr/>
    </dgm:pt>
    <dgm:pt modelId="{3EF7F287-6336-4FEA-9F5E-EFE74B2AC1FD}" type="pres">
      <dgm:prSet presAssocID="{29CD75AE-FF1E-450A-8BD0-974D6649011A}" presName="composite3" presStyleCnt="0"/>
      <dgm:spPr/>
    </dgm:pt>
    <dgm:pt modelId="{45F1E757-FFD5-4498-BC0D-455F608AD9BE}" type="pres">
      <dgm:prSet presAssocID="{29CD75AE-FF1E-450A-8BD0-974D6649011A}" presName="background3" presStyleLbl="node3" presStyleIdx="1" presStyleCnt="2"/>
      <dgm:spPr/>
    </dgm:pt>
    <dgm:pt modelId="{D73CD20F-AACA-4BCE-BFA9-2654034D683C}" type="pres">
      <dgm:prSet presAssocID="{29CD75AE-FF1E-450A-8BD0-974D6649011A}" presName="text3" presStyleLbl="fgAcc3" presStyleIdx="1" presStyleCnt="2" custScaleX="1857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959874-2943-49A8-9420-998EE3D5F5A4}" type="pres">
      <dgm:prSet presAssocID="{29CD75AE-FF1E-450A-8BD0-974D6649011A}" presName="hierChild4" presStyleCnt="0"/>
      <dgm:spPr/>
    </dgm:pt>
    <dgm:pt modelId="{2CDAA82C-9AE0-41E1-8394-6B3C2B20D1CA}" type="pres">
      <dgm:prSet presAssocID="{7B85FF0F-6B80-47C2-9C97-AC5E4CD1C5C8}" presName="Name23" presStyleLbl="parChTrans1D4" presStyleIdx="1" presStyleCnt="2"/>
      <dgm:spPr/>
      <dgm:t>
        <a:bodyPr/>
        <a:lstStyle/>
        <a:p>
          <a:endParaRPr lang="ru-RU"/>
        </a:p>
      </dgm:t>
    </dgm:pt>
    <dgm:pt modelId="{AD63ACEA-CAA0-46AB-A862-EB7CC09A2E7B}" type="pres">
      <dgm:prSet presAssocID="{5DC70E42-FCDB-4DE1-9FD6-48581497D1EC}" presName="hierRoot4" presStyleCnt="0"/>
      <dgm:spPr/>
    </dgm:pt>
    <dgm:pt modelId="{46E477D3-2CBF-47C0-A099-104C44140D74}" type="pres">
      <dgm:prSet presAssocID="{5DC70E42-FCDB-4DE1-9FD6-48581497D1EC}" presName="composite4" presStyleCnt="0"/>
      <dgm:spPr/>
    </dgm:pt>
    <dgm:pt modelId="{D39C4A2E-F0B9-40C8-A0D1-5DE82B14C75B}" type="pres">
      <dgm:prSet presAssocID="{5DC70E42-FCDB-4DE1-9FD6-48581497D1EC}" presName="background4" presStyleLbl="node4" presStyleIdx="1" presStyleCnt="2"/>
      <dgm:spPr/>
    </dgm:pt>
    <dgm:pt modelId="{CEB16927-3E29-464C-B6B0-1AAF1BAFAD37}" type="pres">
      <dgm:prSet presAssocID="{5DC70E42-FCDB-4DE1-9FD6-48581497D1EC}" presName="text4" presStyleLbl="fgAcc4" presStyleIdx="1" presStyleCnt="2" custScaleX="131330" custScaleY="918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4EC0C5-38D1-4F19-87C5-31405BFB138D}" type="pres">
      <dgm:prSet presAssocID="{5DC70E42-FCDB-4DE1-9FD6-48581497D1EC}" presName="hierChild5" presStyleCnt="0"/>
      <dgm:spPr/>
    </dgm:pt>
  </dgm:ptLst>
  <dgm:cxnLst>
    <dgm:cxn modelId="{4D2AB0BE-8819-4C7C-9734-DD26DFAF38B3}" srcId="{73322738-88B9-4DB3-9D62-269862B7BE6D}" destId="{C8B281BA-6E3D-4DF9-AD0F-1E643E5F85E6}" srcOrd="0" destOrd="0" parTransId="{89FF0BB5-BD7B-4D1D-99CD-084718E31859}" sibTransId="{E8968545-3A5D-4A51-8E9F-EE7CB7BC9F0E}"/>
    <dgm:cxn modelId="{9FCF8EF9-73E7-46C6-8C81-20E6DB410AFD}" type="presOf" srcId="{1970E9B4-86DB-4907-9911-1371A5B72278}" destId="{FDA28492-E713-49EB-A882-1BAB3E685768}" srcOrd="0" destOrd="0" presId="urn:microsoft.com/office/officeart/2005/8/layout/hierarchy1"/>
    <dgm:cxn modelId="{C5903A00-74FC-4F34-9B62-B295651630CE}" type="presOf" srcId="{C09BCCDE-A16F-48B5-A143-CB92A56F58CE}" destId="{07FB41D9-5257-435E-9016-516B79689273}" srcOrd="0" destOrd="0" presId="urn:microsoft.com/office/officeart/2005/8/layout/hierarchy1"/>
    <dgm:cxn modelId="{3526F057-5C9D-4658-B26B-CFFECDE496B6}" type="presOf" srcId="{FDB8E6FA-CF86-4AE3-BB6E-6910283724BE}" destId="{FED925AA-EBFF-49C2-9A58-3BF24577AD23}" srcOrd="0" destOrd="0" presId="urn:microsoft.com/office/officeart/2005/8/layout/hierarchy1"/>
    <dgm:cxn modelId="{43F05F74-8D0C-41B8-BC48-4C3E757AD4DA}" srcId="{A69D4733-3828-48D1-A7B7-8F232E7D1084}" destId="{92922A2A-8EBE-4594-A8A4-A66BA0C7008B}" srcOrd="0" destOrd="0" parTransId="{DABF7CC1-205E-4024-8633-E7B001754F28}" sibTransId="{25D5E850-2677-4698-8E09-3638340F77A2}"/>
    <dgm:cxn modelId="{96898F68-0111-450E-8E33-413CF0D44B5D}" srcId="{C8B281BA-6E3D-4DF9-AD0F-1E643E5F85E6}" destId="{C09BCCDE-A16F-48B5-A143-CB92A56F58CE}" srcOrd="1" destOrd="0" parTransId="{1970E9B4-86DB-4907-9911-1371A5B72278}" sibTransId="{29878C60-568C-4498-BAE4-B09B29C2344E}"/>
    <dgm:cxn modelId="{55EE734F-71A3-474F-9DD5-32F28F5B10A1}" srcId="{C09BCCDE-A16F-48B5-A143-CB92A56F58CE}" destId="{29CD75AE-FF1E-450A-8BD0-974D6649011A}" srcOrd="0" destOrd="0" parTransId="{FDB8E6FA-CF86-4AE3-BB6E-6910283724BE}" sibTransId="{73954E27-0866-4CFE-BA40-B778A0433E21}"/>
    <dgm:cxn modelId="{2879650A-202F-4E6E-97E3-FA2B4240E987}" type="presOf" srcId="{DABF7CC1-205E-4024-8633-E7B001754F28}" destId="{BDDD28EB-B550-4104-8D29-A4CCE230E40A}" srcOrd="0" destOrd="0" presId="urn:microsoft.com/office/officeart/2005/8/layout/hierarchy1"/>
    <dgm:cxn modelId="{887C4648-571F-48FC-9619-7F57B0D2CF62}" type="presOf" srcId="{C8B281BA-6E3D-4DF9-AD0F-1E643E5F85E6}" destId="{77163797-03C6-422C-B5E6-5A8FFD415102}" srcOrd="0" destOrd="0" presId="urn:microsoft.com/office/officeart/2005/8/layout/hierarchy1"/>
    <dgm:cxn modelId="{E23E6DDE-0ED5-426E-AE6D-699AFD766F6B}" type="presOf" srcId="{A8CDD590-A287-4DF9-A3C3-641E8706DF62}" destId="{794BB384-84AD-40C0-84BC-797CB813A2B0}" srcOrd="0" destOrd="0" presId="urn:microsoft.com/office/officeart/2005/8/layout/hierarchy1"/>
    <dgm:cxn modelId="{115723CD-7624-41B6-AFA3-0C8AA440B080}" srcId="{A8CDD590-A287-4DF9-A3C3-641E8706DF62}" destId="{A69D4733-3828-48D1-A7B7-8F232E7D1084}" srcOrd="0" destOrd="0" parTransId="{6D19350C-428F-4D5B-9F3D-2C9A4A97920C}" sibTransId="{48E1CC71-0BFB-4D2E-92BF-D869BB0C00C3}"/>
    <dgm:cxn modelId="{C198141D-5713-4E5C-8E88-E91B9E0E06FB}" type="presOf" srcId="{A69D4733-3828-48D1-A7B7-8F232E7D1084}" destId="{C0919F1B-30CF-444B-A7E0-DE687DB4C2E6}" srcOrd="0" destOrd="0" presId="urn:microsoft.com/office/officeart/2005/8/layout/hierarchy1"/>
    <dgm:cxn modelId="{94841BF6-E7F3-4ACD-8EDD-AB38B195BC08}" type="presOf" srcId="{DB2BB12D-93E6-4955-9624-35F6C3B6338A}" destId="{896014AD-F3E7-4833-A9A0-CEEC6DB4E7E3}" srcOrd="0" destOrd="0" presId="urn:microsoft.com/office/officeart/2005/8/layout/hierarchy1"/>
    <dgm:cxn modelId="{59BC17D7-9119-4BC1-9E8D-36710D1AA838}" type="presOf" srcId="{92922A2A-8EBE-4594-A8A4-A66BA0C7008B}" destId="{A7095839-1D6B-4402-BF05-D8576D36D4E7}" srcOrd="0" destOrd="0" presId="urn:microsoft.com/office/officeart/2005/8/layout/hierarchy1"/>
    <dgm:cxn modelId="{98AEB593-A84B-437D-9842-95C14CD6A743}" type="presOf" srcId="{6D19350C-428F-4D5B-9F3D-2C9A4A97920C}" destId="{094D6A8A-34A6-4AED-92AE-EF8CAD3E5A84}" srcOrd="0" destOrd="0" presId="urn:microsoft.com/office/officeart/2005/8/layout/hierarchy1"/>
    <dgm:cxn modelId="{59E05EB1-EEC8-4A4B-A0AF-9B294657F4E5}" srcId="{29CD75AE-FF1E-450A-8BD0-974D6649011A}" destId="{5DC70E42-FCDB-4DE1-9FD6-48581497D1EC}" srcOrd="0" destOrd="0" parTransId="{7B85FF0F-6B80-47C2-9C97-AC5E4CD1C5C8}" sibTransId="{F9B79080-F53B-476A-8D49-AB055A91530E}"/>
    <dgm:cxn modelId="{4F6F0E12-C50C-430C-8801-3FAE6D591000}" type="presOf" srcId="{29CD75AE-FF1E-450A-8BD0-974D6649011A}" destId="{D73CD20F-AACA-4BCE-BFA9-2654034D683C}" srcOrd="0" destOrd="0" presId="urn:microsoft.com/office/officeart/2005/8/layout/hierarchy1"/>
    <dgm:cxn modelId="{349D34F6-675D-4DB1-92FD-1B99C49D0E7B}" srcId="{C8B281BA-6E3D-4DF9-AD0F-1E643E5F85E6}" destId="{A8CDD590-A287-4DF9-A3C3-641E8706DF62}" srcOrd="0" destOrd="0" parTransId="{DB2BB12D-93E6-4955-9624-35F6C3B6338A}" sibTransId="{CEA307DB-AF82-4F08-ACD0-41DF75A83B7A}"/>
    <dgm:cxn modelId="{D82C42B3-0416-404A-AB56-BF5EA626077A}" type="presOf" srcId="{7B85FF0F-6B80-47C2-9C97-AC5E4CD1C5C8}" destId="{2CDAA82C-9AE0-41E1-8394-6B3C2B20D1CA}" srcOrd="0" destOrd="0" presId="urn:microsoft.com/office/officeart/2005/8/layout/hierarchy1"/>
    <dgm:cxn modelId="{88765259-DBBF-42BE-A32C-D1F07E3DFDE0}" type="presOf" srcId="{73322738-88B9-4DB3-9D62-269862B7BE6D}" destId="{FBEC37B5-73BA-4C26-A42C-E1BEFB28FD0C}" srcOrd="0" destOrd="0" presId="urn:microsoft.com/office/officeart/2005/8/layout/hierarchy1"/>
    <dgm:cxn modelId="{38578205-A912-4514-B68A-21B76D4956B2}" type="presOf" srcId="{5DC70E42-FCDB-4DE1-9FD6-48581497D1EC}" destId="{CEB16927-3E29-464C-B6B0-1AAF1BAFAD37}" srcOrd="0" destOrd="0" presId="urn:microsoft.com/office/officeart/2005/8/layout/hierarchy1"/>
    <dgm:cxn modelId="{63330FE5-5DD5-4683-98B3-A39F6874E4CD}" type="presParOf" srcId="{FBEC37B5-73BA-4C26-A42C-E1BEFB28FD0C}" destId="{DF59E451-E3E9-4236-A6D8-70BB7FB1B803}" srcOrd="0" destOrd="0" presId="urn:microsoft.com/office/officeart/2005/8/layout/hierarchy1"/>
    <dgm:cxn modelId="{767332F0-D257-454A-99D1-EC29B589994A}" type="presParOf" srcId="{DF59E451-E3E9-4236-A6D8-70BB7FB1B803}" destId="{255396DB-6BA1-455F-A598-E1D4BBF9863F}" srcOrd="0" destOrd="0" presId="urn:microsoft.com/office/officeart/2005/8/layout/hierarchy1"/>
    <dgm:cxn modelId="{3FD2E580-463B-480B-B99E-524C65F51AC7}" type="presParOf" srcId="{255396DB-6BA1-455F-A598-E1D4BBF9863F}" destId="{E4E1420B-4CBD-4557-AF99-1B0C40FE1796}" srcOrd="0" destOrd="0" presId="urn:microsoft.com/office/officeart/2005/8/layout/hierarchy1"/>
    <dgm:cxn modelId="{BD092BF6-92A5-4A2A-A06E-2024A9CA5796}" type="presParOf" srcId="{255396DB-6BA1-455F-A598-E1D4BBF9863F}" destId="{77163797-03C6-422C-B5E6-5A8FFD415102}" srcOrd="1" destOrd="0" presId="urn:microsoft.com/office/officeart/2005/8/layout/hierarchy1"/>
    <dgm:cxn modelId="{9EC83E9F-2CD5-40BC-992C-859F108A173E}" type="presParOf" srcId="{DF59E451-E3E9-4236-A6D8-70BB7FB1B803}" destId="{5493BBE2-1209-412E-AB2B-C38AEF1220D7}" srcOrd="1" destOrd="0" presId="urn:microsoft.com/office/officeart/2005/8/layout/hierarchy1"/>
    <dgm:cxn modelId="{0326C16A-F120-48BE-A628-80158EC7312A}" type="presParOf" srcId="{5493BBE2-1209-412E-AB2B-C38AEF1220D7}" destId="{896014AD-F3E7-4833-A9A0-CEEC6DB4E7E3}" srcOrd="0" destOrd="0" presId="urn:microsoft.com/office/officeart/2005/8/layout/hierarchy1"/>
    <dgm:cxn modelId="{BF32EAB5-0F94-4366-AB76-15209BD16D0D}" type="presParOf" srcId="{5493BBE2-1209-412E-AB2B-C38AEF1220D7}" destId="{47A5B316-3B32-4E8D-83D7-768468899821}" srcOrd="1" destOrd="0" presId="urn:microsoft.com/office/officeart/2005/8/layout/hierarchy1"/>
    <dgm:cxn modelId="{722AB9DD-FF3A-4473-A621-D92D6E4FE3BA}" type="presParOf" srcId="{47A5B316-3B32-4E8D-83D7-768468899821}" destId="{D1006C7E-9117-4FCA-9A8A-AE653E7C8A08}" srcOrd="0" destOrd="0" presId="urn:microsoft.com/office/officeart/2005/8/layout/hierarchy1"/>
    <dgm:cxn modelId="{25C771DB-43BA-498C-9052-916D4E99FA66}" type="presParOf" srcId="{D1006C7E-9117-4FCA-9A8A-AE653E7C8A08}" destId="{B31B79DD-B189-4E95-AB0D-7C2962E2527D}" srcOrd="0" destOrd="0" presId="urn:microsoft.com/office/officeart/2005/8/layout/hierarchy1"/>
    <dgm:cxn modelId="{B2FBD838-D389-4824-B7BE-E594531A932D}" type="presParOf" srcId="{D1006C7E-9117-4FCA-9A8A-AE653E7C8A08}" destId="{794BB384-84AD-40C0-84BC-797CB813A2B0}" srcOrd="1" destOrd="0" presId="urn:microsoft.com/office/officeart/2005/8/layout/hierarchy1"/>
    <dgm:cxn modelId="{2D4AE7CE-4704-4427-8AB1-8A2809B311D5}" type="presParOf" srcId="{47A5B316-3B32-4E8D-83D7-768468899821}" destId="{0EC2FE1F-B6E7-4575-A1E3-A5586DFBDD33}" srcOrd="1" destOrd="0" presId="urn:microsoft.com/office/officeart/2005/8/layout/hierarchy1"/>
    <dgm:cxn modelId="{6A68ABDC-E618-4313-8B58-5ED042BEDFF5}" type="presParOf" srcId="{0EC2FE1F-B6E7-4575-A1E3-A5586DFBDD33}" destId="{094D6A8A-34A6-4AED-92AE-EF8CAD3E5A84}" srcOrd="0" destOrd="0" presId="urn:microsoft.com/office/officeart/2005/8/layout/hierarchy1"/>
    <dgm:cxn modelId="{F5C05AFD-061B-4993-9A8C-131A4B6AB5E2}" type="presParOf" srcId="{0EC2FE1F-B6E7-4575-A1E3-A5586DFBDD33}" destId="{3D17FC9F-0F22-4C03-ACED-298F22C35C89}" srcOrd="1" destOrd="0" presId="urn:microsoft.com/office/officeart/2005/8/layout/hierarchy1"/>
    <dgm:cxn modelId="{3A085D49-DC79-42D7-81CC-D5B4DCB1763F}" type="presParOf" srcId="{3D17FC9F-0F22-4C03-ACED-298F22C35C89}" destId="{3E3FB2F0-EC05-467B-B16F-498208E37A78}" srcOrd="0" destOrd="0" presId="urn:microsoft.com/office/officeart/2005/8/layout/hierarchy1"/>
    <dgm:cxn modelId="{256FDA58-19E3-4304-8C68-8CF400639CC7}" type="presParOf" srcId="{3E3FB2F0-EC05-467B-B16F-498208E37A78}" destId="{E7DAA871-BF92-4B69-846F-4661976BDB01}" srcOrd="0" destOrd="0" presId="urn:microsoft.com/office/officeart/2005/8/layout/hierarchy1"/>
    <dgm:cxn modelId="{EEAC6C3B-F095-4B47-B405-B09E657846BC}" type="presParOf" srcId="{3E3FB2F0-EC05-467B-B16F-498208E37A78}" destId="{C0919F1B-30CF-444B-A7E0-DE687DB4C2E6}" srcOrd="1" destOrd="0" presId="urn:microsoft.com/office/officeart/2005/8/layout/hierarchy1"/>
    <dgm:cxn modelId="{9922552C-A1C6-428B-BA98-FA54FD8210D4}" type="presParOf" srcId="{3D17FC9F-0F22-4C03-ACED-298F22C35C89}" destId="{D44F1A35-6B60-45F9-8F12-3E0DD6241334}" srcOrd="1" destOrd="0" presId="urn:microsoft.com/office/officeart/2005/8/layout/hierarchy1"/>
    <dgm:cxn modelId="{DF6036AE-1361-4399-814F-F4A96AC21B2C}" type="presParOf" srcId="{D44F1A35-6B60-45F9-8F12-3E0DD6241334}" destId="{BDDD28EB-B550-4104-8D29-A4CCE230E40A}" srcOrd="0" destOrd="0" presId="urn:microsoft.com/office/officeart/2005/8/layout/hierarchy1"/>
    <dgm:cxn modelId="{10C4431D-E5ED-4198-AC87-1713063583C8}" type="presParOf" srcId="{D44F1A35-6B60-45F9-8F12-3E0DD6241334}" destId="{678E48DB-0323-4E16-A72E-673A315AE9B0}" srcOrd="1" destOrd="0" presId="urn:microsoft.com/office/officeart/2005/8/layout/hierarchy1"/>
    <dgm:cxn modelId="{1B9BDA49-989A-41E7-82A6-4FDBB71AFC63}" type="presParOf" srcId="{678E48DB-0323-4E16-A72E-673A315AE9B0}" destId="{6DCD13AA-4EB8-46B0-B24C-A7FFE2685FE0}" srcOrd="0" destOrd="0" presId="urn:microsoft.com/office/officeart/2005/8/layout/hierarchy1"/>
    <dgm:cxn modelId="{03A0908C-5154-4FCF-B530-075D7ADE7C25}" type="presParOf" srcId="{6DCD13AA-4EB8-46B0-B24C-A7FFE2685FE0}" destId="{A42A8555-BEF4-4E39-B82E-D89A9C0F860E}" srcOrd="0" destOrd="0" presId="urn:microsoft.com/office/officeart/2005/8/layout/hierarchy1"/>
    <dgm:cxn modelId="{749DA2DC-93A6-4FC0-B9DC-5F5F4A5303CE}" type="presParOf" srcId="{6DCD13AA-4EB8-46B0-B24C-A7FFE2685FE0}" destId="{A7095839-1D6B-4402-BF05-D8576D36D4E7}" srcOrd="1" destOrd="0" presId="urn:microsoft.com/office/officeart/2005/8/layout/hierarchy1"/>
    <dgm:cxn modelId="{E5767C53-C99B-4B55-98F7-15C978AEFE68}" type="presParOf" srcId="{678E48DB-0323-4E16-A72E-673A315AE9B0}" destId="{6441F572-6DEF-4D36-8B5E-ADD9FF34BB90}" srcOrd="1" destOrd="0" presId="urn:microsoft.com/office/officeart/2005/8/layout/hierarchy1"/>
    <dgm:cxn modelId="{A6B6AAFC-6043-4F7F-BF99-CE0528FDF7CC}" type="presParOf" srcId="{5493BBE2-1209-412E-AB2B-C38AEF1220D7}" destId="{FDA28492-E713-49EB-A882-1BAB3E685768}" srcOrd="2" destOrd="0" presId="urn:microsoft.com/office/officeart/2005/8/layout/hierarchy1"/>
    <dgm:cxn modelId="{62ED29C3-32B6-4289-B8CA-6DB8F7EA4BA4}" type="presParOf" srcId="{5493BBE2-1209-412E-AB2B-C38AEF1220D7}" destId="{3FD11029-4629-4034-9F53-1CD68A6A82DD}" srcOrd="3" destOrd="0" presId="urn:microsoft.com/office/officeart/2005/8/layout/hierarchy1"/>
    <dgm:cxn modelId="{5B19A0B1-896F-435D-AB93-60914BDF4C35}" type="presParOf" srcId="{3FD11029-4629-4034-9F53-1CD68A6A82DD}" destId="{C2746FCB-33FC-40C4-A97F-D7826AC7743A}" srcOrd="0" destOrd="0" presId="urn:microsoft.com/office/officeart/2005/8/layout/hierarchy1"/>
    <dgm:cxn modelId="{A1C49DD2-6FDB-483A-887D-77B1D81735FC}" type="presParOf" srcId="{C2746FCB-33FC-40C4-A97F-D7826AC7743A}" destId="{D070F3B6-EC57-47F2-9610-263E3D57121A}" srcOrd="0" destOrd="0" presId="urn:microsoft.com/office/officeart/2005/8/layout/hierarchy1"/>
    <dgm:cxn modelId="{0E1A7F5C-C725-472E-9C92-6A5F741FBAD8}" type="presParOf" srcId="{C2746FCB-33FC-40C4-A97F-D7826AC7743A}" destId="{07FB41D9-5257-435E-9016-516B79689273}" srcOrd="1" destOrd="0" presId="urn:microsoft.com/office/officeart/2005/8/layout/hierarchy1"/>
    <dgm:cxn modelId="{9A0D15D8-9303-4F0A-916C-5138AE330153}" type="presParOf" srcId="{3FD11029-4629-4034-9F53-1CD68A6A82DD}" destId="{E61601B9-FFBB-4C97-B7D1-E3229CE432AC}" srcOrd="1" destOrd="0" presId="urn:microsoft.com/office/officeart/2005/8/layout/hierarchy1"/>
    <dgm:cxn modelId="{0D55E965-1510-424D-B7F3-DE1D526FA20B}" type="presParOf" srcId="{E61601B9-FFBB-4C97-B7D1-E3229CE432AC}" destId="{FED925AA-EBFF-49C2-9A58-3BF24577AD23}" srcOrd="0" destOrd="0" presId="urn:microsoft.com/office/officeart/2005/8/layout/hierarchy1"/>
    <dgm:cxn modelId="{FB17ACEF-E97C-450F-B379-AA9D2F3D60FC}" type="presParOf" srcId="{E61601B9-FFBB-4C97-B7D1-E3229CE432AC}" destId="{D72ABE20-E772-4908-92C2-986D750F4A33}" srcOrd="1" destOrd="0" presId="urn:microsoft.com/office/officeart/2005/8/layout/hierarchy1"/>
    <dgm:cxn modelId="{B6866A28-808E-46C9-A0D7-DD0B22064205}" type="presParOf" srcId="{D72ABE20-E772-4908-92C2-986D750F4A33}" destId="{3EF7F287-6336-4FEA-9F5E-EFE74B2AC1FD}" srcOrd="0" destOrd="0" presId="urn:microsoft.com/office/officeart/2005/8/layout/hierarchy1"/>
    <dgm:cxn modelId="{11281BF1-9F97-4260-B47C-798072E9D401}" type="presParOf" srcId="{3EF7F287-6336-4FEA-9F5E-EFE74B2AC1FD}" destId="{45F1E757-FFD5-4498-BC0D-455F608AD9BE}" srcOrd="0" destOrd="0" presId="urn:microsoft.com/office/officeart/2005/8/layout/hierarchy1"/>
    <dgm:cxn modelId="{70276BB5-7767-4EB6-B8DC-B2DF47FD1B23}" type="presParOf" srcId="{3EF7F287-6336-4FEA-9F5E-EFE74B2AC1FD}" destId="{D73CD20F-AACA-4BCE-BFA9-2654034D683C}" srcOrd="1" destOrd="0" presId="urn:microsoft.com/office/officeart/2005/8/layout/hierarchy1"/>
    <dgm:cxn modelId="{DEC535E7-3A12-4A77-8DB3-E5B79EB5BF9E}" type="presParOf" srcId="{D72ABE20-E772-4908-92C2-986D750F4A33}" destId="{31959874-2943-49A8-9420-998EE3D5F5A4}" srcOrd="1" destOrd="0" presId="urn:microsoft.com/office/officeart/2005/8/layout/hierarchy1"/>
    <dgm:cxn modelId="{102F0571-2590-4DB2-9138-8C94AC02D63E}" type="presParOf" srcId="{31959874-2943-49A8-9420-998EE3D5F5A4}" destId="{2CDAA82C-9AE0-41E1-8394-6B3C2B20D1CA}" srcOrd="0" destOrd="0" presId="urn:microsoft.com/office/officeart/2005/8/layout/hierarchy1"/>
    <dgm:cxn modelId="{4DF593B0-72CB-4951-B6B7-80D39C333851}" type="presParOf" srcId="{31959874-2943-49A8-9420-998EE3D5F5A4}" destId="{AD63ACEA-CAA0-46AB-A862-EB7CC09A2E7B}" srcOrd="1" destOrd="0" presId="urn:microsoft.com/office/officeart/2005/8/layout/hierarchy1"/>
    <dgm:cxn modelId="{59313AF4-0092-4FF7-86C9-D4FC67023354}" type="presParOf" srcId="{AD63ACEA-CAA0-46AB-A862-EB7CC09A2E7B}" destId="{46E477D3-2CBF-47C0-A099-104C44140D74}" srcOrd="0" destOrd="0" presId="urn:microsoft.com/office/officeart/2005/8/layout/hierarchy1"/>
    <dgm:cxn modelId="{F37D220D-6514-4EC4-923B-2F402DC0E6B6}" type="presParOf" srcId="{46E477D3-2CBF-47C0-A099-104C44140D74}" destId="{D39C4A2E-F0B9-40C8-A0D1-5DE82B14C75B}" srcOrd="0" destOrd="0" presId="urn:microsoft.com/office/officeart/2005/8/layout/hierarchy1"/>
    <dgm:cxn modelId="{DDB8F3BB-4EB5-4D05-82D4-11D711B73E43}" type="presParOf" srcId="{46E477D3-2CBF-47C0-A099-104C44140D74}" destId="{CEB16927-3E29-464C-B6B0-1AAF1BAFAD37}" srcOrd="1" destOrd="0" presId="urn:microsoft.com/office/officeart/2005/8/layout/hierarchy1"/>
    <dgm:cxn modelId="{CFC96689-34E5-4B81-960B-80511A9BF7A8}" type="presParOf" srcId="{AD63ACEA-CAA0-46AB-A862-EB7CC09A2E7B}" destId="{6A4EC0C5-38D1-4F19-87C5-31405BFB138D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220490-D17D-4D64-B49E-47AD9FA20C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A4B486-F82F-40BD-91BA-BBEFD27D4EA3}">
      <dgm:prSet phldrT="[Текст]" custT="1"/>
      <dgm:spPr/>
      <dgm:t>
        <a:bodyPr/>
        <a:lstStyle/>
        <a:p>
          <a:pPr algn="ctr"/>
          <a:r>
            <a:rPr lang="ru-RU" sz="2400" dirty="0" smtClean="0"/>
            <a:t>Подпрограмма «Устойчивое развитие сельских территорий Республики Тыва на 2014-2017 годы и на период до 2020 года»</a:t>
          </a:r>
          <a:endParaRPr lang="ru-RU" sz="2400" dirty="0"/>
        </a:p>
      </dgm:t>
    </dgm:pt>
    <dgm:pt modelId="{369B8EAF-BE14-495D-94D4-05EB65D32500}" type="parTrans" cxnId="{72910258-20A3-4092-A3B0-1EA0D55D6D60}">
      <dgm:prSet/>
      <dgm:spPr/>
      <dgm:t>
        <a:bodyPr/>
        <a:lstStyle/>
        <a:p>
          <a:endParaRPr lang="ru-RU"/>
        </a:p>
      </dgm:t>
    </dgm:pt>
    <dgm:pt modelId="{0B536157-A4EC-48A8-AD23-83C0D8DD47C2}" type="sibTrans" cxnId="{72910258-20A3-4092-A3B0-1EA0D55D6D60}">
      <dgm:prSet/>
      <dgm:spPr/>
      <dgm:t>
        <a:bodyPr/>
        <a:lstStyle/>
        <a:p>
          <a:endParaRPr lang="ru-RU"/>
        </a:p>
      </dgm:t>
    </dgm:pt>
    <dgm:pt modelId="{B7095013-37E3-4590-BF7F-9E15447B9F18}" type="pres">
      <dgm:prSet presAssocID="{9E220490-D17D-4D64-B49E-47AD9FA20C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5A84E7-0EBC-4E40-82C8-84D02349618D}" type="pres">
      <dgm:prSet presAssocID="{83A4B486-F82F-40BD-91BA-BBEFD27D4EA3}" presName="parentText" presStyleLbl="node1" presStyleIdx="0" presStyleCnt="1" custLinFactY="-100000" custLinFactNeighborX="-793" custLinFactNeighborY="-1084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C0E0CC-6784-4F62-84FD-46F1D931A903}" type="presOf" srcId="{9E220490-D17D-4D64-B49E-47AD9FA20C1C}" destId="{B7095013-37E3-4590-BF7F-9E15447B9F18}" srcOrd="0" destOrd="0" presId="urn:microsoft.com/office/officeart/2005/8/layout/vList2"/>
    <dgm:cxn modelId="{72910258-20A3-4092-A3B0-1EA0D55D6D60}" srcId="{9E220490-D17D-4D64-B49E-47AD9FA20C1C}" destId="{83A4B486-F82F-40BD-91BA-BBEFD27D4EA3}" srcOrd="0" destOrd="0" parTransId="{369B8EAF-BE14-495D-94D4-05EB65D32500}" sibTransId="{0B536157-A4EC-48A8-AD23-83C0D8DD47C2}"/>
    <dgm:cxn modelId="{359D9EDF-5507-4257-BC1E-B5DA49AB0EA3}" type="presOf" srcId="{83A4B486-F82F-40BD-91BA-BBEFD27D4EA3}" destId="{4A5A84E7-0EBC-4E40-82C8-84D02349618D}" srcOrd="0" destOrd="0" presId="urn:microsoft.com/office/officeart/2005/8/layout/vList2"/>
    <dgm:cxn modelId="{D2B01F4E-FD4E-4BC4-BFAF-4E6F5A1E5E51}" type="presParOf" srcId="{B7095013-37E3-4590-BF7F-9E15447B9F18}" destId="{4A5A84E7-0EBC-4E40-82C8-84D02349618D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EEA77-8FF1-4357-A7C7-1545C8735925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AAFEF-B802-48DF-82F0-7109F81243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2695B-04CC-4C4D-84AF-6C9DA3327E8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B106-4AE2-45A2-9E05-6776F5A7C4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4E3E-A75A-43D1-8BBF-0EE982637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B106-4AE2-45A2-9E05-6776F5A7C4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4E3E-A75A-43D1-8BBF-0EE982637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B106-4AE2-45A2-9E05-6776F5A7C4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4E3E-A75A-43D1-8BBF-0EE982637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B106-4AE2-45A2-9E05-6776F5A7C4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4E3E-A75A-43D1-8BBF-0EE982637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6857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B106-4AE2-45A2-9E05-6776F5A7C4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4E3E-A75A-43D1-8BBF-0EE982637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5224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B106-4AE2-45A2-9E05-6776F5A7C4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4E3E-A75A-43D1-8BBF-0EE982637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846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B106-4AE2-45A2-9E05-6776F5A7C4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4E3E-A75A-43D1-8BBF-0EE982637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431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B106-4AE2-45A2-9E05-6776F5A7C4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4E3E-A75A-43D1-8BBF-0EE982637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961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B106-4AE2-45A2-9E05-6776F5A7C4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4E3E-A75A-43D1-8BBF-0EE982637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5042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B106-4AE2-45A2-9E05-6776F5A7C4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4E3E-A75A-43D1-8BBF-0EE982637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2020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B106-4AE2-45A2-9E05-6776F5A7C4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4E3E-A75A-43D1-8BBF-0EE982637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09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B106-4AE2-45A2-9E05-6776F5A7C4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4E3E-A75A-43D1-8BBF-0EE982637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B106-4AE2-45A2-9E05-6776F5A7C4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4E3E-A75A-43D1-8BBF-0EE982637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7434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B106-4AE2-45A2-9E05-6776F5A7C4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4E3E-A75A-43D1-8BBF-0EE982637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4628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B106-4AE2-45A2-9E05-6776F5A7C4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4E3E-A75A-43D1-8BBF-0EE982637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30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B106-4AE2-45A2-9E05-6776F5A7C4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4E3E-A75A-43D1-8BBF-0EE982637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B106-4AE2-45A2-9E05-6776F5A7C4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4E3E-A75A-43D1-8BBF-0EE982637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B106-4AE2-45A2-9E05-6776F5A7C4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4E3E-A75A-43D1-8BBF-0EE982637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B106-4AE2-45A2-9E05-6776F5A7C4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4E3E-A75A-43D1-8BBF-0EE982637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B106-4AE2-45A2-9E05-6776F5A7C4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4E3E-A75A-43D1-8BBF-0EE982637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B106-4AE2-45A2-9E05-6776F5A7C4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4E3E-A75A-43D1-8BBF-0EE982637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B106-4AE2-45A2-9E05-6776F5A7C4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0D4E3E-A75A-43D1-8BBF-0EE982637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8AB106-4AE2-45A2-9E05-6776F5A7C4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0D4E3E-A75A-43D1-8BBF-0EE982637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AB106-4AE2-45A2-9E05-6776F5A7C4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D4E3E-A75A-43D1-8BBF-0EE982637F7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024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5720" y="2348880"/>
            <a:ext cx="8572560" cy="24374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развития АПК за 2017 год и о прогнозных показателях на 2018 год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9512" y="299667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76672"/>
            <a:ext cx="12195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Министерство сельского хозяйства и продовольствия Республики Тыва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03513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0"/>
          <a:ext cx="9144000" cy="170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Zam4\Downloads\viber 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80728"/>
            <a:ext cx="3571900" cy="2678925"/>
          </a:xfrm>
          <a:prstGeom prst="rect">
            <a:avLst/>
          </a:prstGeom>
          <a:noFill/>
        </p:spPr>
      </p:pic>
      <p:pic>
        <p:nvPicPr>
          <p:cNvPr id="20484" name="Picture 4" descr="C:\Users\Zam4\Downloads\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93347"/>
            <a:ext cx="3571900" cy="2678925"/>
          </a:xfrm>
          <a:prstGeom prst="rect">
            <a:avLst/>
          </a:prstGeom>
          <a:noFill/>
        </p:spPr>
      </p:pic>
      <p:pic>
        <p:nvPicPr>
          <p:cNvPr id="20485" name="Picture 5" descr="C:\Users\Zam4\Downloads\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821909"/>
            <a:ext cx="3571900" cy="2678925"/>
          </a:xfrm>
          <a:prstGeom prst="rect">
            <a:avLst/>
          </a:prstGeom>
          <a:noFill/>
        </p:spPr>
      </p:pic>
      <p:pic>
        <p:nvPicPr>
          <p:cNvPr id="20482" name="Picture 2" descr="C:\Users\Zam4\Downloads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908720"/>
            <a:ext cx="3571900" cy="267892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6237287"/>
            <a:ext cx="9144000" cy="620713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CDE10D"/>
              </a:gs>
              <a:gs pos="100000">
                <a:srgbClr val="FFFF00"/>
              </a:gs>
            </a:gsLst>
            <a:lin ang="54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Объем финансирования 387.5 тыс. рублей (ФБ- 355,6, РБ- 31,9)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CDE10D"/>
              </a:gs>
              <a:gs pos="100000">
                <a:srgbClr val="FFFF00"/>
              </a:gs>
            </a:gsLst>
            <a:lin ang="54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Грантовая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поддержка местных инициатив, проживающих в сельской местности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C:\Users\Zam4\Downloads\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132856"/>
            <a:ext cx="3571900" cy="267892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620688"/>
            <a:ext cx="9144000" cy="576064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CDE10D"/>
              </a:gs>
              <a:gs pos="100000">
                <a:srgbClr val="FFFF00"/>
              </a:gs>
            </a:gsLst>
            <a:lin ang="54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Детская игровая площадка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с.Суг-Аксы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Сут-Хольского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кожууна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237287"/>
            <a:ext cx="9144000" cy="620713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CDE10D"/>
              </a:gs>
              <a:gs pos="100000">
                <a:srgbClr val="FFFF00"/>
              </a:gs>
            </a:gsLst>
            <a:lin ang="54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Общая стоимость 6012,27 тыс.рублей (ФБ- 1553,0, РБ- 4459,27)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CDE10D"/>
              </a:gs>
              <a:gs pos="100000">
                <a:srgbClr val="FFFF00"/>
              </a:gs>
            </a:gsLst>
            <a:lin ang="54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Фельдшерско-акушерский пункт в с. Кызыл-Тайга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Сут-Хольского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кожууна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2. ФАПы\Информация 2017\ФАП КЫЗЫЛ-ТАЙГА\image-0-02-04-218b1aa1c4588bea648a9d635ec65bb47456be90ba41bb5b2b6fdc753d326979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92696"/>
            <a:ext cx="4248472" cy="2664296"/>
          </a:xfrm>
          <a:prstGeom prst="rect">
            <a:avLst/>
          </a:prstGeom>
          <a:noFill/>
        </p:spPr>
      </p:pic>
      <p:pic>
        <p:nvPicPr>
          <p:cNvPr id="1028" name="Picture 4" descr="D:\Мои документы\2. ФАПы\Информация 2017\ФАП КЫЗЫЛ-ТАЙГА\image-0-02-04-218b1aa1c4588bea648a9d635ec65bb47456be90ba41bb5b2b6fdc753d326979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4176464" cy="2719611"/>
          </a:xfrm>
          <a:prstGeom prst="rect">
            <a:avLst/>
          </a:prstGeom>
          <a:noFill/>
        </p:spPr>
      </p:pic>
      <p:pic>
        <p:nvPicPr>
          <p:cNvPr id="1029" name="Picture 5" descr="D:\Мои документы\2. ФАПы\Информация 2017\ФАП КЫЗЫЛ-ТАЙГА\image-0-02-05-c2ff6f451ee55f384376c7dcee8e64dc007755e70b748183c771988d2dd7581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7"/>
            <a:ext cx="4176464" cy="2664296"/>
          </a:xfrm>
          <a:prstGeom prst="rect">
            <a:avLst/>
          </a:prstGeom>
          <a:noFill/>
        </p:spPr>
      </p:pic>
      <p:pic>
        <p:nvPicPr>
          <p:cNvPr id="1027" name="Picture 3" descr="D:\Мои документы\2. ФАПы\Информация 2017\ФАП КЫЗЫЛ-ТАЙГА\image-0-02-04-46738ee4bb627f8103f6a0bc421e19bd2ef2d0f542e11e97bdcad9836fbabb9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429000"/>
            <a:ext cx="424847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D:\Мои документы\7. Водоснабжение\Чеди-Хольский к-н водоснабжение 2017\Водоснабжение\image-0-02-05-fd1b8cf4c3afa266eeb033410e25e71824cc3cea1e125c36762ff00c0e2ccc20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744416" cy="28803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20713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CDE10D"/>
              </a:gs>
              <a:gs pos="100000">
                <a:srgbClr val="FFFF00"/>
              </a:gs>
            </a:gsLst>
            <a:lin ang="54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Строительство локальных сетей водоснабжения 3,9 км. 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с. Хову-Аксы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Чеди-Хольского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Республики Тыва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Мои документы\7. Водоснабжение\Чеди-Хольский к-н водоснабжение 2017\Водоснабжение\image-0-02-05-3138922513ec856f8338296af06aa8742773361d59a65e35e103ddbbaa04a4b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3744416" cy="3501008"/>
          </a:xfrm>
          <a:prstGeom prst="rect">
            <a:avLst/>
          </a:prstGeom>
          <a:noFill/>
        </p:spPr>
      </p:pic>
      <p:pic>
        <p:nvPicPr>
          <p:cNvPr id="2053" name="Picture 5" descr="D:\Мои документы\7. Водоснабжение\Чеди-Хольский к-н водоснабжение 2017\Водоснабжение\image-0-02-05-cecedf0c409741ca1ece52de90fe1025aee68ad38bf7b18cfb7095666f63b6f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764704"/>
            <a:ext cx="453650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Анализ ввода жилья с 2014-2017 годы получателями социальных выплат по улучшению жилищных условий граждан, молодых семей и молодых специалистов, проживающих в сельской местности в рамках подпрограммы «Устойчивое развитие сельских территорий и развития сельских территорий на 2014-2017 годы и на период до 2020  года» программы «Развитие сельского хозяйства и регулирование рынков  сельскохозяйственной продукции, сырья и продовольствия в Республике Тыва на 2014-2020 годы»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5" y="1196755"/>
          <a:ext cx="8784974" cy="5472604"/>
        </p:xfrm>
        <a:graphic>
          <a:graphicData uri="http://schemas.openxmlformats.org/drawingml/2006/table">
            <a:tbl>
              <a:tblPr/>
              <a:tblGrid>
                <a:gridCol w="965884"/>
                <a:gridCol w="442394"/>
                <a:gridCol w="442394"/>
                <a:gridCol w="442394"/>
                <a:gridCol w="442394"/>
                <a:gridCol w="442394"/>
                <a:gridCol w="442394"/>
                <a:gridCol w="442394"/>
                <a:gridCol w="441874"/>
                <a:gridCol w="442394"/>
                <a:gridCol w="442394"/>
                <a:gridCol w="441874"/>
                <a:gridCol w="592630"/>
                <a:gridCol w="592630"/>
                <a:gridCol w="442394"/>
                <a:gridCol w="442394"/>
                <a:gridCol w="441874"/>
                <a:gridCol w="441874"/>
              </a:tblGrid>
              <a:tr h="1570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Кожуун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1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Всего участн.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Введено домов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введено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 Ввода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Всего участн.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Введено домов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введено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 Ввода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Всего участн.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Введено домов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введено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 Ввода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Всего участн.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  <a:cs typeface="Times New Roman"/>
                        </a:rPr>
                        <a:t>Введено домов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введено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 Ввода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ввода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4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Тере-Хольский  кожуун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4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Кызылский кожуун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4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Тандинский кожуун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4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Улуг-Хемский кожуун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133%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9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Эрзинский кожуун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133%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4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Барун-Хемчикский кожуун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138%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4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Пий-Хемский кожуун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145%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5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Сут-Хольский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167%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4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Чеди-Хольский кожуун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185%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6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Монгун-Тайгинский  кожуун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205%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4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Чаа-Хольский кожуун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211%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4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Бай-Тайгинский кожуун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249%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4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Тоджинский  кожуун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4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Дзун-Хемчикский кожуун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9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Овюрский кожуун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264%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4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Тес-Хемский кожуун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267%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4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Каа-Хемский  кожуун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272%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3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188%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854" marR="518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14355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rgbClr val="CDE10D"/>
              </a:gs>
              <a:gs pos="100000">
                <a:srgbClr val="FFFF00"/>
              </a:gs>
            </a:gsLst>
            <a:lin ang="54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90170" indent="359410"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 </a:t>
            </a:r>
          </a:p>
          <a:p>
            <a:r>
              <a:rPr lang="ru-RU" sz="1600" dirty="0">
                <a:latin typeface="Times New Roman"/>
                <a:ea typeface="Times New Roman"/>
              </a:rPr>
              <a:t>Постановлением Правительства Республики Тыва от 25 ноября 2016 года № 505 «О прогнозе социально-экономического развития Республики Тыва на 2017 год и на плановый период 2018 и </a:t>
            </a:r>
            <a:r>
              <a:rPr lang="ru-RU" sz="1600" dirty="0" smtClean="0">
                <a:latin typeface="Times New Roman"/>
                <a:ea typeface="Times New Roman"/>
              </a:rPr>
              <a:t>2019 , 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569" y="836712"/>
            <a:ext cx="8286808" cy="734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/>
                <a:ea typeface="Times New Roman"/>
              </a:rPr>
              <a:t>Валовая продукция </a:t>
            </a:r>
            <a:r>
              <a:rPr lang="ru-RU" dirty="0">
                <a:latin typeface="Times New Roman"/>
                <a:ea typeface="Times New Roman"/>
              </a:rPr>
              <a:t>сельского хозяйства в действующих ценах до 6 900,0 </a:t>
            </a:r>
            <a:r>
              <a:rPr lang="ru-RU" dirty="0" smtClean="0">
                <a:latin typeface="Times New Roman"/>
                <a:ea typeface="Times New Roman"/>
              </a:rPr>
              <a:t>млн.руб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1779604"/>
            <a:ext cx="771530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170" indent="359410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Индекс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физического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объема 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Times New Roman"/>
              </a:rPr>
              <a:t>100,5 процента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2500306"/>
            <a:ext cx="2714644" cy="8572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Растениеводство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– 3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показателя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2500306"/>
            <a:ext cx="2714644" cy="8572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Животноводство-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5 показателей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43636" y="2500306"/>
            <a:ext cx="2714644" cy="8572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Пищевая перерабатывающая промышленность-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7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показателей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3429000"/>
            <a:ext cx="2714644" cy="2286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Font typeface="Arial" pitchFamily="34" charset="0"/>
              <a:buChar char="•"/>
            </a:pPr>
            <a:r>
              <a:rPr lang="tt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Зерно – 81,4%</a:t>
            </a:r>
            <a:endParaRPr lang="ru-RU" sz="1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Картофель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- 102,0%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Овощи -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100,7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%</a:t>
            </a:r>
          </a:p>
          <a:p>
            <a:pPr lvl="0" algn="just">
              <a:buFont typeface="Arial" pitchFamily="34" charset="0"/>
              <a:buChar char="•"/>
            </a:pPr>
            <a:endParaRPr lang="ru-RU" sz="14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algn="just">
              <a:buFont typeface="Arial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14678" y="3429000"/>
            <a:ext cx="2714644" cy="2286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оголовье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крупного рогатого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скота,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рост на - 102,1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%.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поголовье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коров -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102,5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%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поголовье овец и коз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102,1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%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tt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Поголовье свиней – 100,0%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endParaRPr lang="tt-RU" sz="12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endParaRPr lang="ru-RU" sz="12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43636" y="3429000"/>
            <a:ext cx="2714644" cy="2286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молоко </a:t>
            </a:r>
            <a:r>
              <a:rPr lang="ru-RU" sz="1000" dirty="0">
                <a:solidFill>
                  <a:schemeClr val="tx1"/>
                </a:solidFill>
                <a:latin typeface="Times New Roman"/>
                <a:ea typeface="Times New Roman"/>
              </a:rPr>
              <a:t>- 100,7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%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dirty="0">
                <a:solidFill>
                  <a:schemeClr val="tx1"/>
                </a:solidFill>
                <a:latin typeface="Times New Roman"/>
                <a:ea typeface="Times New Roman"/>
              </a:rPr>
              <a:t>мясо и субпродукты птицы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– 158,1%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Цельномолочная </a:t>
            </a:r>
            <a:r>
              <a:rPr lang="ru-RU" sz="1000" dirty="0">
                <a:solidFill>
                  <a:schemeClr val="tx1"/>
                </a:solidFill>
                <a:latin typeface="Times New Roman"/>
                <a:ea typeface="Times New Roman"/>
              </a:rPr>
              <a:t>продукция (в перерасчете на молоко) –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/>
                <a:ea typeface="Times New Roman"/>
              </a:rPr>
              <a:t>110,3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%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мука-  </a:t>
            </a:r>
            <a:r>
              <a:rPr lang="ru-RU" sz="1000" dirty="0">
                <a:solidFill>
                  <a:schemeClr val="tx1"/>
                </a:solidFill>
                <a:latin typeface="Times New Roman"/>
                <a:ea typeface="Times New Roman"/>
              </a:rPr>
              <a:t>131,6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%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000" dirty="0">
                <a:solidFill>
                  <a:schemeClr val="tx1"/>
                </a:solidFill>
                <a:latin typeface="Times New Roman"/>
                <a:ea typeface="Times New Roman"/>
              </a:rPr>
              <a:t>хлеб и хлебобулочные изделия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– </a:t>
            </a:r>
            <a:r>
              <a:rPr lang="ru-RU" sz="1000" dirty="0">
                <a:solidFill>
                  <a:schemeClr val="tx1"/>
                </a:solidFill>
                <a:latin typeface="Times New Roman"/>
                <a:ea typeface="Times New Roman"/>
              </a:rPr>
              <a:t>101,5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%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000" dirty="0">
                <a:solidFill>
                  <a:schemeClr val="tx1"/>
                </a:solidFill>
                <a:latin typeface="Times New Roman"/>
                <a:ea typeface="Times New Roman"/>
              </a:rPr>
              <a:t>рыба и продукты рыбные –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/>
                <a:ea typeface="Times New Roman"/>
              </a:rPr>
              <a:t>134,0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%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мяса </a:t>
            </a:r>
            <a:r>
              <a:rPr lang="ru-RU" sz="1000" dirty="0">
                <a:solidFill>
                  <a:schemeClr val="tx1"/>
                </a:solidFill>
                <a:latin typeface="Times New Roman"/>
                <a:ea typeface="Times New Roman"/>
              </a:rPr>
              <a:t>птицы и субпродукты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Times New Roman"/>
              </a:rPr>
              <a:t>– </a:t>
            </a:r>
            <a:r>
              <a:rPr lang="ru-RU" sz="1000" dirty="0">
                <a:solidFill>
                  <a:schemeClr val="tx1"/>
                </a:solidFill>
                <a:latin typeface="Times New Roman"/>
                <a:ea typeface="Times New Roman"/>
              </a:rPr>
              <a:t>произведено 82,2 тонн (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2016 г</a:t>
            </a:r>
            <a:r>
              <a:rPr lang="ru-RU" sz="1000" dirty="0">
                <a:solidFill>
                  <a:schemeClr val="tx1"/>
                </a:solidFill>
                <a:latin typeface="Times New Roman"/>
                <a:ea typeface="Times New Roman"/>
              </a:rPr>
              <a:t>. 0 тонн)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скот и птица на убой (в живом весе) - 115,0 %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1285852" y="2214554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4429124" y="2214554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7500958" y="2214554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87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1443946"/>
              </p:ext>
            </p:extLst>
          </p:nvPr>
        </p:nvGraphicFramePr>
        <p:xfrm>
          <a:off x="611560" y="836712"/>
          <a:ext cx="8064895" cy="322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3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47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3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47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00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4950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tt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r>
                        <a:rPr lang="tt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2017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r>
                        <a:rPr lang="tt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2017год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на 2016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Выполнение</a:t>
                      </a:r>
                      <a:r>
                        <a:rPr lang="tt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в % 2017г. К 2016г.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tt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продукции сельского хозяйства в хозяйствах всех категорий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6900,0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6083,7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6154,4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D2B0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98,9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14124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tt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Крупный</a:t>
                      </a:r>
                      <a:r>
                        <a:rPr lang="tt-RU" sz="10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рогатый скот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тыс.голов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165,0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163,4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160,1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D2B0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102,1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14124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840">
                <a:tc>
                  <a:txBody>
                    <a:bodyPr/>
                    <a:lstStyle/>
                    <a:p>
                      <a:r>
                        <a:rPr lang="ru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r>
                        <a:rPr lang="ru-RU" sz="10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0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-коровы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тыс.голов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69,2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2B0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102,5</a:t>
                      </a:r>
                      <a:endParaRPr lang="ru-RU" sz="14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7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Овцы</a:t>
                      </a:r>
                      <a:r>
                        <a:rPr lang="tt-RU" sz="10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козы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тыс.голов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1240,0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1167,1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1143,6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2B0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400" b="1" dirty="0" smtClean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1440">
                <a:tc>
                  <a:txBody>
                    <a:bodyPr/>
                    <a:lstStyle/>
                    <a:p>
                      <a:r>
                        <a:rPr lang="tt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Свиньи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тыс.голов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2B0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7443">
                <a:tc>
                  <a:txBody>
                    <a:bodyPr/>
                    <a:lstStyle/>
                    <a:p>
                      <a:r>
                        <a:rPr lang="tt-RU" sz="1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Птица</a:t>
                      </a:r>
                      <a:r>
                        <a:rPr lang="tt-RU" sz="10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тыс.голов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61,3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182,9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58,2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2B0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314,3</a:t>
                      </a:r>
                      <a:endParaRPr lang="ru-RU" sz="14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8" y="188640"/>
            <a:ext cx="8064896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dirty="0" smtClean="0">
                <a:solidFill>
                  <a:schemeClr val="tx1"/>
                </a:solidFill>
              </a:rPr>
              <a:t>Итоги выполнения прогнозных показателей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347315547"/>
              </p:ext>
            </p:extLst>
          </p:nvPr>
        </p:nvGraphicFramePr>
        <p:xfrm>
          <a:off x="503040" y="3933056"/>
          <a:ext cx="8533456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2113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0081682"/>
              </p:ext>
            </p:extLst>
          </p:nvPr>
        </p:nvGraphicFramePr>
        <p:xfrm>
          <a:off x="611560" y="836712"/>
          <a:ext cx="8092115" cy="2034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6737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19080">
                <a:tc>
                  <a:txBody>
                    <a:bodyPr/>
                    <a:lstStyle/>
                    <a:p>
                      <a:pPr algn="ctr"/>
                      <a:r>
                        <a:rPr lang="tt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r>
                        <a:rPr lang="tt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2017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r>
                        <a:rPr lang="tt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2017год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на 2016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 в % 2017г. К 2016г.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3923"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Зерно(в весе после доработки)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тыс.тонн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2B0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81,9</a:t>
                      </a:r>
                      <a:endParaRPr lang="ru-RU" sz="12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3923">
                <a:tc>
                  <a:txBody>
                    <a:bodyPr/>
                    <a:lstStyle/>
                    <a:p>
                      <a:r>
                        <a:rPr lang="tt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Картофель</a:t>
                      </a:r>
                      <a:endParaRPr lang="ru-RU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тыс.тонн</a:t>
                      </a:r>
                      <a:endParaRPr lang="ru-RU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30,792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30,193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2B0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  <a:endParaRPr lang="ru-RU" sz="12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39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Овощи</a:t>
                      </a:r>
                      <a:r>
                        <a:rPr lang="tt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тыс.тонн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3,238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3,216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2B0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1200" b="1" dirty="0" smtClean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8" y="188640"/>
            <a:ext cx="8064896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dirty="0" smtClean="0">
                <a:solidFill>
                  <a:prstClr val="black"/>
                </a:solidFill>
              </a:rPr>
              <a:t>Производство основных видов продукции</a:t>
            </a:r>
            <a:endParaRPr lang="ru-RU" sz="3200" dirty="0">
              <a:solidFill>
                <a:prstClr val="black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9512" y="2996952"/>
          <a:ext cx="8964488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0386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05244116"/>
              </p:ext>
            </p:extLst>
          </p:nvPr>
        </p:nvGraphicFramePr>
        <p:xfrm>
          <a:off x="467544" y="764704"/>
          <a:ext cx="8092115" cy="2998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834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tt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r>
                        <a:rPr lang="tt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2017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r>
                        <a:rPr lang="tt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2017год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на 2016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Выполнение</a:t>
                      </a:r>
                      <a:r>
                        <a:rPr lang="tt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в % 2017г. К 2016г.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9039">
                <a:tc>
                  <a:txBody>
                    <a:bodyPr/>
                    <a:lstStyle/>
                    <a:p>
                      <a:r>
                        <a:rPr lang="tt-RU" sz="1400" b="1" dirty="0" smtClean="0"/>
                        <a:t>Скот</a:t>
                      </a:r>
                      <a:r>
                        <a:rPr lang="tt-RU" sz="1400" b="1" baseline="0" dirty="0" smtClean="0"/>
                        <a:t> и птица в (живом весе)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тыс.тонн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24,606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2B0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115,0</a:t>
                      </a:r>
                      <a:endParaRPr lang="ru-RU" sz="1400" b="1" dirty="0">
                        <a:solidFill>
                          <a:schemeClr val="accent6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5636">
                <a:tc>
                  <a:txBody>
                    <a:bodyPr/>
                    <a:lstStyle/>
                    <a:p>
                      <a:r>
                        <a:rPr lang="tt-RU" sz="1400" b="1" baseline="0" dirty="0" smtClean="0"/>
                        <a:t>Молоко</a:t>
                      </a:r>
                      <a:endParaRPr lang="ru-RU" sz="1400" b="1" baseline="0" dirty="0" smtClean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тыс.тонн</a:t>
                      </a:r>
                      <a:endParaRPr lang="ru-RU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63,4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63,882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63,41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2B0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100,7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400" b="1" dirty="0" smtClean="0"/>
                        <a:t>Яйцо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млн.шт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1,62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1,75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1,621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2B0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108,2</a:t>
                      </a: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5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400" b="1" dirty="0" smtClean="0"/>
                        <a:t>Шерсть</a:t>
                      </a:r>
                      <a:r>
                        <a:rPr lang="tt-RU" sz="1400" b="1" baseline="0" dirty="0" smtClean="0"/>
                        <a:t> 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1401,0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1438,0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1438,0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2B0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100,0</a:t>
                      </a: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116632"/>
            <a:ext cx="8064896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dirty="0">
                <a:solidFill>
                  <a:prstClr val="black"/>
                </a:solidFill>
              </a:rPr>
              <a:t>Производство основных видов продукции</a:t>
            </a:r>
            <a:endParaRPr lang="ru-RU" sz="3200" dirty="0">
              <a:solidFill>
                <a:prstClr val="black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95536" y="3789040"/>
          <a:ext cx="8352928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4401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1582731"/>
              </p:ext>
            </p:extLst>
          </p:nvPr>
        </p:nvGraphicFramePr>
        <p:xfrm>
          <a:off x="683568" y="836712"/>
          <a:ext cx="8092115" cy="544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834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61388">
                <a:tc>
                  <a:txBody>
                    <a:bodyPr/>
                    <a:lstStyle/>
                    <a:p>
                      <a:pPr algn="ctr"/>
                      <a:r>
                        <a:rPr lang="tt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r>
                        <a:rPr lang="tt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2017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r>
                        <a:rPr lang="tt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2017год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на 2016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Выполнение</a:t>
                      </a:r>
                      <a:r>
                        <a:rPr lang="tt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в % 2017г. К 2016г.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4160">
                <a:tc>
                  <a:txBody>
                    <a:bodyPr/>
                    <a:lstStyle/>
                    <a:p>
                      <a:r>
                        <a:rPr lang="tt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Мясо</a:t>
                      </a:r>
                      <a:r>
                        <a:rPr lang="tt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сибпродукты(птицы)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490,8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336,5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2B0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145,9</a:t>
                      </a:r>
                      <a:endParaRPr lang="ru-RU" sz="14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4160">
                <a:tc>
                  <a:txBody>
                    <a:bodyPr/>
                    <a:lstStyle/>
                    <a:p>
                      <a:r>
                        <a:rPr lang="tt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Мясные полуфабрикаты </a:t>
                      </a:r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374,0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317,0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316,1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2B0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29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Цельномолочная продукция (в перерасчете на молоко)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4800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4800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4351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2B0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110,3</a:t>
                      </a: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9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Мука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233,0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471,4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358,3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2B0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131,6</a:t>
                      </a: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15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Хлеб и хлебобулочные изделия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2B0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4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Рыба и</a:t>
                      </a:r>
                      <a:r>
                        <a:rPr lang="tt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продукты рыбные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320,0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213,0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158,9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2B0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134,0</a:t>
                      </a: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9778">
                <a:tc>
                  <a:txBody>
                    <a:bodyPr/>
                    <a:lstStyle/>
                    <a:p>
                      <a:pPr algn="just"/>
                      <a:r>
                        <a:rPr lang="tt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Водка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тыс.далл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2B0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9778">
                <a:tc>
                  <a:txBody>
                    <a:bodyPr/>
                    <a:lstStyle/>
                    <a:p>
                      <a:r>
                        <a:rPr lang="tt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Вода питьевая природная</a:t>
                      </a:r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t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тыс.пол.лит</a:t>
                      </a:r>
                      <a:endParaRPr lang="ru-RU" sz="105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793,0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850,0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t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798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t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2B0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106,5</a:t>
                      </a:r>
                      <a:endParaRPr lang="ru-RU" sz="14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5576" y="188640"/>
            <a:ext cx="8064896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dirty="0">
                <a:solidFill>
                  <a:prstClr val="black"/>
                </a:solidFill>
              </a:rPr>
              <a:t>Производство основных видов продукции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7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188640"/>
            <a:ext cx="8064896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dirty="0" smtClean="0">
                <a:solidFill>
                  <a:prstClr val="black"/>
                </a:solidFill>
              </a:rPr>
              <a:t>Производство основных видов продукции</a:t>
            </a:r>
            <a:endParaRPr lang="ru-RU" sz="3200" dirty="0">
              <a:solidFill>
                <a:prstClr val="black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100716235"/>
              </p:ext>
            </p:extLst>
          </p:nvPr>
        </p:nvGraphicFramePr>
        <p:xfrm>
          <a:off x="179512" y="980728"/>
          <a:ext cx="8784976" cy="550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8824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51520" y="260648"/>
          <a:ext cx="864096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51520" y="404664"/>
          <a:ext cx="568863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355976" y="3068960"/>
          <a:ext cx="4788024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300</TotalTime>
  <Words>1104</Words>
  <Application>Microsoft Office PowerPoint</Application>
  <PresentationFormat>Экран (4:3)</PresentationFormat>
  <Paragraphs>560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Поток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Анализ ввода жилья с 2014-2017 годы получателями социальных выплат по улучшению жилищных условий граждан, молодых семей и молодых специалистов, проживающих в сельской местности в рамках подпрограммы «Устойчивое развитие сельских территорий и развития сельских территорий на 2014-2017 годы и на период до 2020  года» программы «Развитие сельского хозяйства и регулирование рынков  сельскохозяйственной продукции, сырья и продовольствия в Республике Тыва на 2014-2020 годы»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econ</dc:creator>
  <cp:lastModifiedBy>Zam4</cp:lastModifiedBy>
  <cp:revision>57</cp:revision>
  <dcterms:created xsi:type="dcterms:W3CDTF">2018-02-08T04:38:05Z</dcterms:created>
  <dcterms:modified xsi:type="dcterms:W3CDTF">2018-10-26T03:05:02Z</dcterms:modified>
</cp:coreProperties>
</file>